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sldIdLst>
    <p:sldId id="256" r:id="rId2"/>
    <p:sldId id="258" r:id="rId3"/>
    <p:sldId id="391" r:id="rId4"/>
    <p:sldId id="392" r:id="rId5"/>
    <p:sldId id="393" r:id="rId6"/>
    <p:sldId id="361" r:id="rId7"/>
    <p:sldId id="316" r:id="rId8"/>
    <p:sldId id="318" r:id="rId9"/>
    <p:sldId id="394" r:id="rId10"/>
    <p:sldId id="424" r:id="rId11"/>
    <p:sldId id="396" r:id="rId12"/>
    <p:sldId id="425" r:id="rId13"/>
    <p:sldId id="398" r:id="rId14"/>
    <p:sldId id="399" r:id="rId15"/>
    <p:sldId id="400" r:id="rId16"/>
    <p:sldId id="401" r:id="rId17"/>
    <p:sldId id="402" r:id="rId18"/>
    <p:sldId id="403" r:id="rId19"/>
    <p:sldId id="426" r:id="rId20"/>
    <p:sldId id="427" r:id="rId21"/>
    <p:sldId id="405" r:id="rId22"/>
    <p:sldId id="406" r:id="rId23"/>
    <p:sldId id="407" r:id="rId24"/>
    <p:sldId id="422" r:id="rId25"/>
    <p:sldId id="410" r:id="rId26"/>
    <p:sldId id="423" r:id="rId27"/>
    <p:sldId id="412" r:id="rId28"/>
    <p:sldId id="413" r:id="rId29"/>
    <p:sldId id="414" r:id="rId30"/>
    <p:sldId id="415" r:id="rId31"/>
    <p:sldId id="416" r:id="rId32"/>
    <p:sldId id="417" r:id="rId33"/>
    <p:sldId id="418" r:id="rId34"/>
    <p:sldId id="419" r:id="rId35"/>
    <p:sldId id="421" r:id="rId36"/>
    <p:sldId id="390" r:id="rId37"/>
    <p:sldId id="257" r:id="rId38"/>
    <p:sldId id="311" r:id="rId39"/>
    <p:sldId id="314" r:id="rId40"/>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9770E-0A30-4D4E-8363-F09F2043931C}" v="28" dt="2022-03-18T10:07:20.463"/>
    <p1510:client id="{75284259-55D4-407E-84FF-5B6B4FD4769B}" v="19" dt="2022-03-20T07:21:52.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51" autoAdjust="0"/>
    <p:restoredTop sz="71263"/>
  </p:normalViewPr>
  <p:slideViewPr>
    <p:cSldViewPr snapToGrid="0">
      <p:cViewPr varScale="1">
        <p:scale>
          <a:sx n="66" d="100"/>
          <a:sy n="66" d="100"/>
        </p:scale>
        <p:origin x="1476"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3C976-E65C-1144-9346-6038700C865A}" type="datetimeFigureOut">
              <a:rPr lang="en-US" smtClean="0"/>
              <a:t>9/14/2022</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0E470-44C0-FE4B-84C9-84DF5CE1FA13}" type="slidenum">
              <a:rPr lang="en-US" smtClean="0"/>
              <a:t>‹#›</a:t>
            </a:fld>
            <a:endParaRPr lang="en-US"/>
          </a:p>
        </p:txBody>
      </p:sp>
    </p:spTree>
    <p:extLst>
      <p:ext uri="{BB962C8B-B14F-4D97-AF65-F5344CB8AC3E}">
        <p14:creationId xmlns:p14="http://schemas.microsoft.com/office/powerpoint/2010/main" val="11271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a:solidFill>
                  <a:schemeClr val="tx1"/>
                </a:solidFill>
                <a:effectLst/>
                <a:latin typeface="+mn-lt"/>
                <a:ea typeface="+mn-ea"/>
                <a:cs typeface="+mn-cs"/>
              </a:rPr>
              <a:t>オーストラリアで最も著名かつ歴史あるワイン生産地のひとつであるバロッサには、バロッサ・ヴァレーとイーデン・ヴァレーという２つの地域があります。 本プログラムでは、バロッサの多様な歴史、地理、気候、土壌、醸造、そしてこの産地の世界的に有名なヒーロー品種について探求していきます。さらに追加のスライド情報と、考察ポイントが各スライド下のノートにて適宜ご確認いただけます。</a:t>
            </a:r>
          </a:p>
          <a:p>
            <a:r>
              <a:rPr lang="ja-JP" altLang="en-US" sz="1200" b="0" i="0" kern="1200">
                <a:solidFill>
                  <a:schemeClr val="tx1"/>
                </a:solidFill>
                <a:effectLst/>
                <a:latin typeface="+mn-lt"/>
                <a:ea typeface="+mn-ea"/>
                <a:cs typeface="+mn-cs"/>
              </a:rPr>
              <a:t>このようなプレゼンテーションを含む、多彩な情報や資料はこちらのウェブサイト</a:t>
            </a:r>
            <a:r>
              <a:rPr lang="en-AU" sz="1200" b="0" i="0" kern="1200" dirty="0" err="1">
                <a:solidFill>
                  <a:schemeClr val="tx1"/>
                </a:solidFill>
                <a:effectLst/>
                <a:latin typeface="+mn-lt"/>
                <a:ea typeface="+mn-ea"/>
                <a:cs typeface="+mn-cs"/>
              </a:rPr>
              <a:t>www.australianwinediscovered.com</a:t>
            </a:r>
            <a:r>
              <a:rPr lang="en-AU" sz="1200" b="0" i="0" kern="1200" dirty="0">
                <a:solidFill>
                  <a:schemeClr val="tx1"/>
                </a:solidFill>
                <a:effectLst/>
                <a:latin typeface="+mn-lt"/>
                <a:ea typeface="+mn-ea"/>
                <a:cs typeface="+mn-cs"/>
              </a:rPr>
              <a:t> </a:t>
            </a:r>
            <a:r>
              <a:rPr lang="ja-JP" altLang="en-US" sz="1200" b="0" i="0" kern="1200">
                <a:solidFill>
                  <a:schemeClr val="tx1"/>
                </a:solidFill>
                <a:effectLst/>
                <a:latin typeface="+mn-lt"/>
                <a:ea typeface="+mn-ea"/>
                <a:cs typeface="+mn-cs"/>
              </a:rPr>
              <a:t>からダウンロードしていただけます。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a:t>
            </a:fld>
            <a:endParaRPr lang="en-US"/>
          </a:p>
        </p:txBody>
      </p:sp>
    </p:spTree>
    <p:extLst>
      <p:ext uri="{BB962C8B-B14F-4D97-AF65-F5344CB8AC3E}">
        <p14:creationId xmlns:p14="http://schemas.microsoft.com/office/powerpoint/2010/main" val="363762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・長年に渡って試行錯誤を重ねたバロッサの生産者たちは、それぞれ土地を深く理解し、標高、傾斜、土壌などやその他の要因の違いがそれぞれの土地に何を植え、どのように管理するかに影響を与えます。</a:t>
            </a:r>
            <a:endParaRPr lang="en-AU" altLang="ja-JP" dirty="0"/>
          </a:p>
          <a:p>
            <a:r>
              <a:rPr lang="ja-JP" altLang="en-US"/>
              <a:t>・ワインメーカーはさまざまなクローンが継続的に試されていて、昔から受け継がれたヘリテージ・クローンは特に重要な役割を担っています。この産地の古いブドウ畑には、この最初のヨーロピアン・セレクションから何世代にも渡って遺伝により受け継がれたメリットがあります。</a:t>
            </a:r>
            <a:endParaRPr lang="en-AU" altLang="ja-JP" dirty="0"/>
          </a:p>
          <a:p>
            <a:r>
              <a:rPr lang="ja-JP" altLang="en-US"/>
              <a:t>・果実の収量と品質を最適化すべく、ブドウ栽培家ブドウの樹とキャノピー・マネジメントの方法は年によって異なります。剪定は、手作業と機械の両方で行われます。一般的なキャノピー・マネージメントには、冬と夏の剪定、ブドウの仕立て方法、間引き、樹勢の抑制、グリーン・ハーベストなどがあります。</a:t>
            </a:r>
            <a:endParaRPr lang="en-AU" altLang="ja-JP" dirty="0"/>
          </a:p>
          <a:p>
            <a:r>
              <a:rPr lang="ja-JP" altLang="en-US"/>
              <a:t>・バロッサの古樹の多くは、土壌深くまで根を張り、ドライ・ファーミング（灌漑をしない農法）で栽培されます。</a:t>
            </a:r>
            <a:endParaRPr lang="en-AU" altLang="ja-JP" dirty="0"/>
          </a:p>
          <a:p>
            <a:r>
              <a:rPr lang="ja-JP" altLang="en-US"/>
              <a:t>・バロッサは降水量が少なく、より浅い土壌のブドウ畑では灌漑が頻繁に必要となります。 </a:t>
            </a:r>
          </a:p>
          <a:p>
            <a:r>
              <a:rPr lang="ja-JP" altLang="en-US"/>
              <a:t>・近年は、サステイナビリティ（持続可能性）が重要視されています。 </a:t>
            </a:r>
            <a:endParaRPr lang="en-AU" altLang="ja-JP" dirty="0"/>
          </a:p>
          <a:p>
            <a:r>
              <a:rPr lang="ja-JP" altLang="en-US"/>
              <a:t>・厳しい検疫管理とバロッサのワイン業界の積極的な取り組みにより、南オーストラリア州のブドウはフィロキセラから守られています。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14</a:t>
            </a:fld>
            <a:endParaRPr lang="en-US"/>
          </a:p>
        </p:txBody>
      </p:sp>
    </p:spTree>
    <p:extLst>
      <p:ext uri="{BB962C8B-B14F-4D97-AF65-F5344CB8AC3E}">
        <p14:creationId xmlns:p14="http://schemas.microsoft.com/office/powerpoint/2010/main" val="129668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r>
              <a:rPr lang="ja-JP" altLang="en-US" sz="1200" b="0" i="0" u="none" strike="noStrike" kern="1200">
                <a:solidFill>
                  <a:schemeClr val="tx1"/>
                </a:solidFill>
                <a:effectLst/>
                <a:latin typeface="+mn-lt"/>
                <a:ea typeface="+mn-ea"/>
                <a:cs typeface="+mn-cs"/>
              </a:rPr>
              <a:t>少量生産のブティック・ワイナリーが増え、ワインメーカーたちは新旧の醸造技術を模索しています。</a:t>
            </a:r>
            <a:endParaRPr lang="en-AU" altLang="ja-JP" sz="1200" b="0" i="0" u="none" strike="noStrike" kern="1200" dirty="0">
              <a:solidFill>
                <a:schemeClr val="tx1"/>
              </a:solidFill>
              <a:effectLst/>
              <a:latin typeface="+mn-lt"/>
              <a:ea typeface="+mn-ea"/>
              <a:cs typeface="+mn-cs"/>
            </a:endParaRPr>
          </a:p>
          <a:p>
            <a:pPr marL="171450" indent="-171450" rtl="0">
              <a:buFontTx/>
              <a:buChar char="-"/>
            </a:pPr>
            <a:r>
              <a:rPr lang="ja-JP" altLang="en-US" sz="1200" b="0" i="0" u="none" strike="noStrike" kern="1200">
                <a:solidFill>
                  <a:schemeClr val="tx1"/>
                </a:solidFill>
                <a:effectLst/>
                <a:latin typeface="+mn-lt"/>
                <a:ea typeface="+mn-ea"/>
                <a:cs typeface="+mn-cs"/>
              </a:rPr>
              <a:t>伝統的にバロッサではマセラシオン期間が短く、果皮と果汁の接触する時間が短めに保たれてきましたが、最近では低温マセラシオンや発酵後マセラシオン、全房発酵、異なる種類の酵母を使用するなど、さまざまなテクニックを試みています。また、発酵、熟成用の容器のサイズや種類もフレンチオークやアメリカンオーク、コンクリート製の開放型タンク、大型のステンレスタンク、アンフォラなど様々な種類のものが試されています。</a:t>
            </a:r>
            <a:endParaRPr lang="en-AU" altLang="ja-JP" sz="1200" b="0" i="0" u="none" strike="noStrike" kern="1200" dirty="0">
              <a:solidFill>
                <a:schemeClr val="tx1"/>
              </a:solidFill>
              <a:effectLst/>
              <a:latin typeface="+mn-lt"/>
              <a:ea typeface="+mn-ea"/>
              <a:cs typeface="+mn-cs"/>
            </a:endParaRPr>
          </a:p>
          <a:p>
            <a:pPr marL="171450" indent="-171450" rtl="0">
              <a:buFontTx/>
              <a:buChar char="-"/>
            </a:pPr>
            <a:r>
              <a:rPr lang="ja-JP" altLang="en-US" sz="1200" b="0" i="0" u="none" strike="noStrike" kern="1200">
                <a:solidFill>
                  <a:schemeClr val="tx1"/>
                </a:solidFill>
                <a:effectLst/>
                <a:latin typeface="+mn-lt"/>
                <a:ea typeface="+mn-ea"/>
                <a:cs typeface="+mn-cs"/>
              </a:rPr>
              <a:t>冷涼なイーデン・ヴァレーやハイ・イーデンのブドウは酸の強さが最大の特徴で、酸を添加することはほとんどありません。一方バロッサ・ヴァレーの温暖な地域のブドウは糖度がより高く酸が低いことがよくあるため、その場合生産者が酸を添加することがあります。</a:t>
            </a:r>
            <a:endParaRPr lang="en-AU" altLang="ja-JP" sz="1200" b="0" i="0" u="none" strike="noStrike" kern="1200" dirty="0">
              <a:solidFill>
                <a:schemeClr val="tx1"/>
              </a:solidFill>
              <a:effectLst/>
              <a:latin typeface="+mn-lt"/>
              <a:ea typeface="+mn-ea"/>
              <a:cs typeface="+mn-cs"/>
            </a:endParaRPr>
          </a:p>
          <a:p>
            <a:br>
              <a:rPr lang="en-AU" dirty="0"/>
            </a:b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15</a:t>
            </a:fld>
            <a:endParaRPr lang="en-US"/>
          </a:p>
        </p:txBody>
      </p:sp>
    </p:spTree>
    <p:extLst>
      <p:ext uri="{BB962C8B-B14F-4D97-AF65-F5344CB8AC3E}">
        <p14:creationId xmlns:p14="http://schemas.microsoft.com/office/powerpoint/2010/main" val="329921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生産者は熟成や発酵容器の大きさや種類も試行錯誤しています。 </a:t>
            </a:r>
          </a:p>
          <a:p>
            <a:pPr marL="171450" indent="-171450" rtl="0">
              <a:buFontTx/>
              <a:buChar char="-"/>
            </a:pPr>
            <a:r>
              <a:rPr lang="ja-JP" altLang="en-US" sz="1200" b="0" i="0" u="none" strike="noStrike" kern="1200">
                <a:solidFill>
                  <a:schemeClr val="tx1"/>
                </a:solidFill>
                <a:effectLst/>
                <a:latin typeface="+mn-lt"/>
                <a:ea typeface="+mn-ea"/>
                <a:cs typeface="+mn-cs"/>
              </a:rPr>
              <a:t>冷涼なイーデン・ヴァレーやハイ・イーデンのブドウは酸の強さが最大の特徴で、酸を添加することはほとんどありません。一方バロッサ・ヴァレーの温暖な地域のブドウは糖度がより高く酸が低いことがよくあるため、その場合生産者が酸を添加することがあります。</a:t>
            </a:r>
            <a:endParaRPr lang="en-AU" altLang="ja-JP" sz="1200" b="0" i="0" u="none" strike="noStrike" kern="1200" dirty="0">
              <a:solidFill>
                <a:schemeClr val="tx1"/>
              </a:solidFill>
              <a:effectLst/>
              <a:latin typeface="+mn-lt"/>
              <a:ea typeface="+mn-ea"/>
              <a:cs typeface="+mn-cs"/>
            </a:endParaRPr>
          </a:p>
          <a:p>
            <a:pPr rtl="0"/>
            <a:endParaRPr lang="en-AU" sz="1200" b="0" i="0" u="none" strike="noStrike" kern="1200" dirty="0">
              <a:solidFill>
                <a:schemeClr val="tx1"/>
              </a:solidFill>
              <a:effectLst/>
              <a:latin typeface="+mn-lt"/>
              <a:ea typeface="+mn-ea"/>
              <a:cs typeface="+mn-cs"/>
            </a:endParaRPr>
          </a:p>
          <a:p>
            <a:pPr rtl="0"/>
            <a:endParaRPr lang="en-AU" sz="1200" b="0" i="0" u="none" strike="noStrike" kern="1200" dirty="0">
              <a:solidFill>
                <a:schemeClr val="tx1"/>
              </a:solidFill>
              <a:effectLst/>
              <a:latin typeface="+mn-lt"/>
              <a:ea typeface="+mn-ea"/>
              <a:cs typeface="+mn-cs"/>
            </a:endParaRPr>
          </a:p>
          <a:p>
            <a:pPr rtl="0"/>
            <a:r>
              <a:rPr lang="en-AU" sz="1200" b="0" i="0" u="none" strike="noStrike" kern="1200" dirty="0" err="1">
                <a:solidFill>
                  <a:schemeClr val="tx1"/>
                </a:solidFill>
                <a:effectLst/>
                <a:latin typeface="+mn-lt"/>
                <a:ea typeface="+mn-ea"/>
                <a:cs typeface="+mn-cs"/>
              </a:rPr>
              <a:t>考察ポイント</a:t>
            </a:r>
            <a:endParaRPr lang="en-AU" sz="1200" b="0" i="0" u="none" strike="noStrike" kern="1200" dirty="0">
              <a:solidFill>
                <a:schemeClr val="tx1"/>
              </a:solidFill>
              <a:effectLst/>
              <a:latin typeface="+mn-lt"/>
              <a:ea typeface="+mn-ea"/>
              <a:cs typeface="+mn-cs"/>
            </a:endParaRPr>
          </a:p>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近年、生産者がサステナビリティを重視するようになったのは何故でしょうか？ </a:t>
            </a:r>
          </a:p>
          <a:p>
            <a:pPr marL="171450" indent="-171450" rtl="0">
              <a:buFontTx/>
              <a:buChar char="-"/>
            </a:pPr>
            <a:r>
              <a:rPr lang="ja-JP" altLang="en-US" sz="1200" b="0" i="0" u="none" strike="noStrike" kern="1200">
                <a:solidFill>
                  <a:schemeClr val="tx1"/>
                </a:solidFill>
                <a:effectLst/>
                <a:latin typeface="+mn-lt"/>
                <a:ea typeface="+mn-ea"/>
                <a:cs typeface="+mn-cs"/>
              </a:rPr>
              <a:t>伝統的なワイン造りの技術を守ることのメリットとデメリットは何ですか？なぜ改革が重要なのでしょうか？ </a:t>
            </a:r>
            <a:endParaRPr lang="en-AU" altLang="ja-JP" sz="1200" b="0" i="0" u="none" strike="noStrike" kern="1200" dirty="0">
              <a:solidFill>
                <a:schemeClr val="tx1"/>
              </a:solidFill>
              <a:effectLst/>
              <a:latin typeface="+mn-lt"/>
              <a:ea typeface="+mn-ea"/>
              <a:cs typeface="+mn-cs"/>
            </a:endParaRPr>
          </a:p>
          <a:p>
            <a:pPr marL="171450" indent="-171450" rtl="0">
              <a:buFontTx/>
              <a:buChar char="-"/>
            </a:pPr>
            <a:r>
              <a:rPr lang="ja-JP" altLang="en-US" sz="1200" b="0" i="0" u="none" strike="noStrike" kern="1200">
                <a:solidFill>
                  <a:schemeClr val="tx1"/>
                </a:solidFill>
                <a:effectLst/>
                <a:latin typeface="+mn-lt"/>
                <a:ea typeface="+mn-ea"/>
                <a:cs typeface="+mn-cs"/>
              </a:rPr>
              <a:t>ミニマル・インターヴェンション（最小限の介入）でワインを造る技術とはどのようなもので、ワインの特徴にどのような影響を与えるのでしょうか？</a:t>
            </a:r>
            <a:endParaRPr lang="en-AU" altLang="ja-JP"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30E470-44C0-FE4B-84C9-84DF5CE1FA13}" type="slidenum">
              <a:rPr lang="en-US" smtClean="0"/>
              <a:t>16</a:t>
            </a:fld>
            <a:endParaRPr lang="en-US"/>
          </a:p>
        </p:txBody>
      </p:sp>
    </p:spTree>
    <p:extLst>
      <p:ext uri="{BB962C8B-B14F-4D97-AF65-F5344CB8AC3E}">
        <p14:creationId xmlns:p14="http://schemas.microsoft.com/office/powerpoint/2010/main" val="22373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sz="1200" b="0" i="0" u="none" strike="noStrike" kern="1200">
                <a:solidFill>
                  <a:schemeClr val="tx1"/>
                </a:solidFill>
                <a:effectLst/>
                <a:latin typeface="+mn-lt"/>
                <a:ea typeface="+mn-ea"/>
                <a:cs typeface="+mn-cs"/>
              </a:rPr>
              <a:t>バロッサのブドウの樹は、</a:t>
            </a:r>
            <a:r>
              <a:rPr lang="en-US" altLang="ja-JP" sz="1200" b="0" i="0" u="none" strike="noStrike" kern="1200" dirty="0">
                <a:solidFill>
                  <a:schemeClr val="tx1"/>
                </a:solidFill>
                <a:effectLst/>
                <a:latin typeface="+mn-lt"/>
                <a:ea typeface="+mn-ea"/>
                <a:cs typeface="+mn-cs"/>
              </a:rPr>
              <a:t>1840</a:t>
            </a:r>
            <a:r>
              <a:rPr lang="ja-JP" altLang="en-US" sz="1200" b="0" i="0" u="none" strike="noStrike" kern="1200">
                <a:solidFill>
                  <a:schemeClr val="tx1"/>
                </a:solidFill>
                <a:effectLst/>
                <a:latin typeface="+mn-lt"/>
                <a:ea typeface="+mn-ea"/>
                <a:cs typeface="+mn-cs"/>
              </a:rPr>
              <a:t>年代初頭の入植時にまで遡ることができます。これらの古樹が長く生き永らえてきたことは、これらの品種がバロッサにいかに適しているかをよく表しています。</a:t>
            </a:r>
            <a:endParaRPr lang="en-AU" altLang="ja-JP"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また、南オーストラリアが今もフィロキセラの被害を受けていないことも、その要因の一つです。</a:t>
            </a:r>
            <a:endParaRPr lang="en-AU" altLang="ja-JP"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その根拠の裏付けは乏しいものの、古樹のブドウは一般的により酸が高く、</a:t>
            </a:r>
            <a:r>
              <a:rPr lang="en-AU" sz="1200" b="0" i="0" u="none" strike="noStrike" kern="1200" dirty="0">
                <a:solidFill>
                  <a:schemeClr val="tx1"/>
                </a:solidFill>
                <a:effectLst/>
                <a:latin typeface="+mn-lt"/>
                <a:ea typeface="+mn-ea"/>
                <a:cs typeface="+mn-cs"/>
              </a:rPr>
              <a:t>pH</a:t>
            </a:r>
            <a:r>
              <a:rPr lang="ja-JP" altLang="en-US" sz="1200" b="0" i="0" u="none" strike="noStrike" kern="1200">
                <a:solidFill>
                  <a:schemeClr val="tx1"/>
                </a:solidFill>
                <a:effectLst/>
                <a:latin typeface="+mn-lt"/>
                <a:ea typeface="+mn-ea"/>
                <a:cs typeface="+mn-cs"/>
              </a:rPr>
              <a:t>が低いことからより深みのあるワインを生み出すことができます。</a:t>
            </a:r>
            <a:endParaRPr lang="en-AU" altLang="ja-JP"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また、低収量で熟成の過程がより一貫していることから、力強さと風味に溢れ、複雑味があり、優れた骨格とバランスを持つブドウを生産します。 </a:t>
            </a:r>
            <a:endParaRPr lang="en-AU" altLang="ja-JP" sz="1200" b="0" i="0" u="none" strike="noStrike" kern="1200" dirty="0">
              <a:solidFill>
                <a:schemeClr val="tx1"/>
              </a:solidFill>
              <a:effectLst/>
              <a:latin typeface="+mn-lt"/>
              <a:ea typeface="+mn-ea"/>
              <a:cs typeface="+mn-cs"/>
            </a:endParaRPr>
          </a:p>
          <a:p>
            <a:pPr rtl="0"/>
            <a:endParaRPr lang="en-AU" sz="1200" b="0" i="0" u="none" strike="noStrike" kern="1200" dirty="0">
              <a:solidFill>
                <a:schemeClr val="tx1"/>
              </a:solidFill>
              <a:effectLst/>
              <a:latin typeface="+mn-lt"/>
              <a:ea typeface="+mn-ea"/>
              <a:cs typeface="+mn-cs"/>
            </a:endParaRPr>
          </a:p>
          <a:p>
            <a:pPr rtl="0" fontAlgn="base"/>
            <a:r>
              <a:rPr lang="en-AU" b="0" dirty="0" err="1">
                <a:effectLst/>
              </a:rPr>
              <a:t>補完プログラム</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古樹についてのプログラムはこちらをご覧ください</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www.australianwinediscovered.com</a:t>
            </a:r>
            <a:r>
              <a:rPr lang="en-AU"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17</a:t>
            </a:fld>
            <a:endParaRPr lang="en-US"/>
          </a:p>
        </p:txBody>
      </p:sp>
    </p:spTree>
    <p:extLst>
      <p:ext uri="{BB962C8B-B14F-4D97-AF65-F5344CB8AC3E}">
        <p14:creationId xmlns:p14="http://schemas.microsoft.com/office/powerpoint/2010/main" val="75731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sz="1200" b="0" i="0" u="none" strike="noStrike" kern="1200">
                <a:solidFill>
                  <a:schemeClr val="tx1"/>
                </a:solidFill>
                <a:effectLst/>
                <a:latin typeface="+mn-lt"/>
                <a:ea typeface="+mn-ea"/>
                <a:cs typeface="+mn-cs"/>
              </a:rPr>
              <a:t>バロッサの古樹の重要性は、古樹の認定、保存、保護を目的とした「バロッサ古木憲章（</a:t>
            </a:r>
            <a:r>
              <a:rPr lang="en-AU" sz="1200" b="0" i="0" u="none" strike="noStrike" kern="1200" dirty="0">
                <a:solidFill>
                  <a:schemeClr val="tx1"/>
                </a:solidFill>
                <a:effectLst/>
                <a:latin typeface="+mn-lt"/>
                <a:ea typeface="+mn-ea"/>
                <a:cs typeface="+mn-cs"/>
              </a:rPr>
              <a:t>Barossa Old Vine Charter）」</a:t>
            </a:r>
            <a:r>
              <a:rPr lang="ja-JP" altLang="en-US" sz="1200" b="0" i="0" u="none" strike="noStrike" kern="1200">
                <a:solidFill>
                  <a:schemeClr val="tx1"/>
                </a:solidFill>
                <a:effectLst/>
                <a:latin typeface="+mn-lt"/>
                <a:ea typeface="+mn-ea"/>
                <a:cs typeface="+mn-cs"/>
              </a:rPr>
              <a:t>の導入により、正式に認証されるようになりました。この憲章では、古木の樹齢を</a:t>
            </a:r>
            <a:r>
              <a:rPr lang="en-US" altLang="ja-JP" sz="1200" b="0" i="0" u="none" strike="noStrike" kern="1200" dirty="0">
                <a:solidFill>
                  <a:schemeClr val="tx1"/>
                </a:solidFill>
                <a:effectLst/>
                <a:latin typeface="+mn-lt"/>
                <a:ea typeface="+mn-ea"/>
                <a:cs typeface="+mn-cs"/>
              </a:rPr>
              <a:t>4</a:t>
            </a:r>
            <a:r>
              <a:rPr lang="ja-JP" altLang="en-US" sz="1200" b="0" i="0" u="none" strike="noStrike" kern="1200">
                <a:solidFill>
                  <a:schemeClr val="tx1"/>
                </a:solidFill>
                <a:effectLst/>
                <a:latin typeface="+mn-lt"/>
                <a:ea typeface="+mn-ea"/>
                <a:cs typeface="+mn-cs"/>
              </a:rPr>
              <a:t>つのカテゴリーに分類しています。 </a:t>
            </a:r>
          </a:p>
          <a:p>
            <a:pPr rtl="0"/>
            <a:r>
              <a:rPr lang="ja-JP" altLang="en-US" sz="1200" b="0" i="0" u="none" strike="noStrike" kern="1200">
                <a:solidFill>
                  <a:schemeClr val="tx1"/>
                </a:solidFill>
                <a:effectLst/>
                <a:latin typeface="+mn-lt"/>
                <a:ea typeface="+mn-ea"/>
                <a:cs typeface="+mn-cs"/>
              </a:rPr>
              <a:t>考察ポイント </a:t>
            </a:r>
          </a:p>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なぜ古樹の収量は少ないのでしょうか？そしてそれが、ワインにどのような影響を与えるのでしょうか？</a:t>
            </a:r>
          </a:p>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オーストラリアでブドウの古樹が見られる場所は他にどこでしょうか？</a:t>
            </a:r>
          </a:p>
          <a:p>
            <a:pPr rtl="0"/>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30E470-44C0-FE4B-84C9-84DF5CE1FA13}" type="slidenum">
              <a:rPr lang="en-US" smtClean="0"/>
              <a:t>18</a:t>
            </a:fld>
            <a:endParaRPr lang="en-US"/>
          </a:p>
        </p:txBody>
      </p:sp>
    </p:spTree>
    <p:extLst>
      <p:ext uri="{BB962C8B-B14F-4D97-AF65-F5344CB8AC3E}">
        <p14:creationId xmlns:p14="http://schemas.microsoft.com/office/powerpoint/2010/main" val="20902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ここで用意した残りのワインをテイスティングし、話し合ってみましょう</a:t>
            </a:r>
            <a:r>
              <a:rPr lang="en-US" dirty="0"/>
              <a:t>。</a:t>
            </a:r>
          </a:p>
          <a:p>
            <a:r>
              <a:rPr lang="ja-JP" altLang="en-US"/>
              <a:t>バロッサには、バロッサ・ヴァレーとイーデン・ヴァレー、２つの地域合わせて</a:t>
            </a:r>
            <a:r>
              <a:rPr lang="en-US" altLang="ja-JP" dirty="0"/>
              <a:t>40</a:t>
            </a:r>
            <a:r>
              <a:rPr lang="ja-JP" altLang="en-US"/>
              <a:t>種類以上の品種が植えられており、質の高いブドウで知られています。</a:t>
            </a:r>
            <a:endParaRPr lang="en-US" dirty="0"/>
          </a:p>
          <a:p>
            <a:endParaRPr lang="en-AU"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err="1">
                <a:solidFill>
                  <a:schemeClr val="tx1"/>
                </a:solidFill>
                <a:effectLst/>
                <a:latin typeface="+mn-lt"/>
                <a:ea typeface="+mn-ea"/>
                <a:cs typeface="+mn-cs"/>
              </a:rPr>
              <a:t>補完プログラム</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各品種に関する資料はこちらからご覧いただけます。www.australianwinediscovered.com</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19</a:t>
            </a:fld>
            <a:endParaRPr lang="en-US"/>
          </a:p>
        </p:txBody>
      </p:sp>
    </p:spTree>
    <p:extLst>
      <p:ext uri="{BB962C8B-B14F-4D97-AF65-F5344CB8AC3E}">
        <p14:creationId xmlns:p14="http://schemas.microsoft.com/office/powerpoint/2010/main" val="3707098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イーデン・ヴァレーには、</a:t>
            </a:r>
            <a:r>
              <a:rPr lang="en-US" altLang="ja-JP" dirty="0"/>
              <a:t>1847</a:t>
            </a:r>
            <a:r>
              <a:rPr lang="ja-JP" altLang="en-US"/>
              <a:t>年にイギリス人のジョセフ・ギルバートがピュージー・ヴェイルのワイナリーに植えたものを含め、世界最古のリースリングの樹があります。通常強いレモン、ライムのアロマを持ち、非常に凝縮した風味が感じられます。クレア・ヴァレーのリースリングに似ていますが、イーデン・ヴァレーのスタイルには独特のミネラル感があります。</a:t>
            </a:r>
          </a:p>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21</a:t>
            </a:fld>
            <a:endParaRPr lang="en-US"/>
          </a:p>
        </p:txBody>
      </p:sp>
    </p:spTree>
    <p:extLst>
      <p:ext uri="{BB962C8B-B14F-4D97-AF65-F5344CB8AC3E}">
        <p14:creationId xmlns:p14="http://schemas.microsoft.com/office/powerpoint/2010/main" val="288460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グルナッシュはロゼや酒精強化ワインに使われ、シラーズやマタロと組み合わせて</a:t>
            </a:r>
            <a:r>
              <a:rPr lang="en-US" dirty="0"/>
              <a:t>GSM（</a:t>
            </a:r>
            <a:r>
              <a:rPr lang="ja-JP" altLang="en-US"/>
              <a:t>グルナッシュ、シラーズ、マタロ）ブレンドの一部にもなります。グルナッシュは多くの場合、谷底の深く豊かで肥沃な黒い土壌で栽培されています。バロッサ・ヴァレーには、</a:t>
            </a:r>
            <a:r>
              <a:rPr lang="en-AU" altLang="ja-JP" dirty="0"/>
              <a:t>1848</a:t>
            </a:r>
            <a:r>
              <a:rPr lang="ja-JP" altLang="en-AU"/>
              <a:t>年</a:t>
            </a:r>
            <a:r>
              <a:rPr lang="ja-JP" altLang="en-US"/>
              <a:t>に植えられ、現在も実をつけ続けている世界最古のグルナッシュがあります。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23</a:t>
            </a:fld>
            <a:endParaRPr lang="en-US"/>
          </a:p>
        </p:txBody>
      </p:sp>
    </p:spTree>
    <p:extLst>
      <p:ext uri="{BB962C8B-B14F-4D97-AF65-F5344CB8AC3E}">
        <p14:creationId xmlns:p14="http://schemas.microsoft.com/office/powerpoint/2010/main" val="4100868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u="none" strike="noStrike" kern="1200">
                <a:solidFill>
                  <a:schemeClr val="tx1"/>
                </a:solidFill>
                <a:effectLst/>
                <a:latin typeface="+mn-lt"/>
                <a:ea typeface="+mn-ea"/>
                <a:cs typeface="+mn-cs"/>
              </a:rPr>
              <a:t>温暖で乾燥した気候が豊かな果実味をもたらし、最高品質のものはバランスのとれた酸と凝縮したピュアな果実味がこの濃厚さを和らげています。カベルネ・ソーヴィニヨンなどの他の品種とブレンドしたり、酒精強化ワインに使用されることもあります。</a:t>
            </a: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30E470-44C0-FE4B-84C9-84DF5CE1FA13}" type="slidenum">
              <a:rPr lang="en-US" smtClean="0"/>
              <a:t>25</a:t>
            </a:fld>
            <a:endParaRPr lang="en-US"/>
          </a:p>
        </p:txBody>
      </p:sp>
    </p:spTree>
    <p:extLst>
      <p:ext uri="{BB962C8B-B14F-4D97-AF65-F5344CB8AC3E}">
        <p14:creationId xmlns:p14="http://schemas.microsoft.com/office/powerpoint/2010/main" val="1897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u="none" strike="noStrike" kern="1200">
                <a:solidFill>
                  <a:schemeClr val="tx1"/>
                </a:solidFill>
                <a:effectLst/>
                <a:latin typeface="+mn-lt"/>
                <a:ea typeface="+mn-ea"/>
                <a:cs typeface="+mn-cs"/>
              </a:rPr>
              <a:t>イーデン・ヴァレーには、バロッサ・ヴァレーと同様、世界最古のブドウの樹があります。オーストラリア南部の冷涼気候のシラーズにはスパイシーでコショウのような風味を持つものが多いですが、イーデン・ヴァレーのシラーズはそれとは異なり、より甘美なプラムやブラックベリーといった果実の特徴がみられます。</a:t>
            </a:r>
            <a:endParaRPr lang="ja-JP" alt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30E470-44C0-FE4B-84C9-84DF5CE1FA13}" type="slidenum">
              <a:rPr lang="en-US" smtClean="0"/>
              <a:t>27</a:t>
            </a:fld>
            <a:endParaRPr lang="en-US"/>
          </a:p>
        </p:txBody>
      </p:sp>
    </p:spTree>
    <p:extLst>
      <p:ext uri="{BB962C8B-B14F-4D97-AF65-F5344CB8AC3E}">
        <p14:creationId xmlns:p14="http://schemas.microsoft.com/office/powerpoint/2010/main" val="41796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sz="1200" b="0" i="0" u="none" strike="noStrike" kern="1200">
                <a:solidFill>
                  <a:schemeClr val="tx1"/>
                </a:solidFill>
                <a:effectLst/>
                <a:latin typeface="+mn-lt"/>
                <a:ea typeface="+mn-ea"/>
                <a:cs typeface="+mn-cs"/>
              </a:rPr>
              <a:t>起伏に富んだバロッサは、オーストラリアで最も歴史あるワイン生産地の一つです。南オーストラリア州の州都アデレードの北東約</a:t>
            </a:r>
            <a:r>
              <a:rPr lang="en-US" altLang="ja-JP" sz="1200" b="0" i="0" u="none" strike="noStrike" kern="1200" dirty="0">
                <a:solidFill>
                  <a:schemeClr val="tx1"/>
                </a:solidFill>
                <a:effectLst/>
                <a:latin typeface="+mn-lt"/>
                <a:ea typeface="+mn-ea"/>
                <a:cs typeface="+mn-cs"/>
              </a:rPr>
              <a:t>70</a:t>
            </a:r>
            <a:r>
              <a:rPr lang="ja-JP" altLang="en-US" sz="1200" b="0" i="0" u="none" strike="noStrike" kern="1200">
                <a:solidFill>
                  <a:schemeClr val="tx1"/>
                </a:solidFill>
                <a:effectLst/>
                <a:latin typeface="+mn-lt"/>
                <a:ea typeface="+mn-ea"/>
                <a:cs typeface="+mn-cs"/>
              </a:rPr>
              <a:t>キロに位置し、オーストラリアワインの歴史、進化、革命を良く表す、オーストラリアで最も著名な産地のひとつです。</a:t>
            </a:r>
            <a:br>
              <a:rPr lang="en-AU" dirty="0"/>
            </a:b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4</a:t>
            </a:fld>
            <a:endParaRPr lang="en-US"/>
          </a:p>
        </p:txBody>
      </p:sp>
    </p:spTree>
    <p:extLst>
      <p:ext uri="{BB962C8B-B14F-4D97-AF65-F5344CB8AC3E}">
        <p14:creationId xmlns:p14="http://schemas.microsoft.com/office/powerpoint/2010/main" val="184384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u="none" strike="noStrike" kern="1200">
                <a:solidFill>
                  <a:schemeClr val="tx1"/>
                </a:solidFill>
                <a:effectLst/>
                <a:latin typeface="+mn-lt"/>
                <a:ea typeface="+mn-ea"/>
                <a:cs typeface="+mn-cs"/>
              </a:rPr>
              <a:t>ペンフォールズのカリムナ・ブロック</a:t>
            </a:r>
            <a:r>
              <a:rPr lang="en-US" altLang="ja-JP" sz="1200" b="0" i="0" u="none" strike="noStrike" kern="1200" dirty="0">
                <a:solidFill>
                  <a:schemeClr val="tx1"/>
                </a:solidFill>
                <a:effectLst/>
                <a:latin typeface="+mn-lt"/>
                <a:ea typeface="+mn-ea"/>
                <a:cs typeface="+mn-cs"/>
              </a:rPr>
              <a:t>42</a:t>
            </a:r>
            <a:r>
              <a:rPr lang="ja-JP" altLang="en-US" sz="1200" b="0" i="0" u="none" strike="noStrike" kern="1200">
                <a:solidFill>
                  <a:schemeClr val="tx1"/>
                </a:solidFill>
                <a:effectLst/>
                <a:latin typeface="+mn-lt"/>
                <a:ea typeface="+mn-ea"/>
                <a:cs typeface="+mn-cs"/>
              </a:rPr>
              <a:t>の畑には、</a:t>
            </a:r>
            <a:r>
              <a:rPr lang="en-US" altLang="ja-JP" sz="1200" b="0" i="0" u="none" strike="noStrike" kern="1200" dirty="0">
                <a:solidFill>
                  <a:schemeClr val="tx1"/>
                </a:solidFill>
                <a:effectLst/>
                <a:latin typeface="+mn-lt"/>
                <a:ea typeface="+mn-ea"/>
                <a:cs typeface="+mn-cs"/>
              </a:rPr>
              <a:t>1888</a:t>
            </a:r>
            <a:r>
              <a:rPr lang="ja-JP" altLang="en-US" sz="1200" b="0" i="0" u="none" strike="noStrike" kern="1200">
                <a:solidFill>
                  <a:schemeClr val="tx1"/>
                </a:solidFill>
                <a:effectLst/>
                <a:latin typeface="+mn-lt"/>
                <a:ea typeface="+mn-ea"/>
                <a:cs typeface="+mn-cs"/>
              </a:rPr>
              <a:t>年に植えられた世界最古と思われるカベルネ・ソーヴィニヨンの樹があります。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29</a:t>
            </a:fld>
            <a:endParaRPr lang="en-US"/>
          </a:p>
        </p:txBody>
      </p:sp>
    </p:spTree>
    <p:extLst>
      <p:ext uri="{BB962C8B-B14F-4D97-AF65-F5344CB8AC3E}">
        <p14:creationId xmlns:p14="http://schemas.microsoft.com/office/powerpoint/2010/main" val="3518613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30</a:t>
            </a:fld>
            <a:endParaRPr lang="en-US"/>
          </a:p>
        </p:txBody>
      </p:sp>
    </p:spTree>
    <p:extLst>
      <p:ext uri="{BB962C8B-B14F-4D97-AF65-F5344CB8AC3E}">
        <p14:creationId xmlns:p14="http://schemas.microsoft.com/office/powerpoint/2010/main" val="85086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a:solidFill>
                  <a:schemeClr val="tx1"/>
                </a:solidFill>
                <a:effectLst/>
                <a:latin typeface="+mn-lt"/>
                <a:ea typeface="+mn-ea"/>
                <a:cs typeface="+mn-cs"/>
              </a:rPr>
              <a:t>イーデン・ヴァレー中心地周辺の畑のカベルネ・ソーヴィニヨンは、完熟した、カシスのような果実味があり、一方で高地でより冷涼な土地から生まれるワインは、青葉やダークベリーのような特徴が、エレガントなニュアンスで表れ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31</a:t>
            </a:fld>
            <a:endParaRPr lang="en-US"/>
          </a:p>
        </p:txBody>
      </p:sp>
    </p:spTree>
    <p:extLst>
      <p:ext uri="{BB962C8B-B14F-4D97-AF65-F5344CB8AC3E}">
        <p14:creationId xmlns:p14="http://schemas.microsoft.com/office/powerpoint/2010/main" val="1919077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Click to add notes</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32</a:t>
            </a:fld>
            <a:endParaRPr lang="en-US"/>
          </a:p>
        </p:txBody>
      </p:sp>
    </p:spTree>
    <p:extLst>
      <p:ext uri="{BB962C8B-B14F-4D97-AF65-F5344CB8AC3E}">
        <p14:creationId xmlns:p14="http://schemas.microsoft.com/office/powerpoint/2010/main" val="2898866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33</a:t>
            </a:fld>
            <a:endParaRPr lang="en-US"/>
          </a:p>
        </p:txBody>
      </p:sp>
    </p:spTree>
    <p:extLst>
      <p:ext uri="{BB962C8B-B14F-4D97-AF65-F5344CB8AC3E}">
        <p14:creationId xmlns:p14="http://schemas.microsoft.com/office/powerpoint/2010/main" val="126047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err="1">
                <a:solidFill>
                  <a:schemeClr val="tx1"/>
                </a:solidFill>
                <a:effectLst/>
                <a:latin typeface="+mn-lt"/>
                <a:ea typeface="+mn-ea"/>
                <a:cs typeface="+mn-cs"/>
              </a:rPr>
              <a:t>他のプログラムや資料はこちらwww.australianwinediscovered.com</a:t>
            </a:r>
            <a:endParaRPr lang="en-AU" b="0" dirty="0">
              <a:effectLst/>
            </a:endParaRPr>
          </a:p>
          <a:p>
            <a:r>
              <a:rPr lang="en-AU" sz="1200" kern="1200" dirty="0" err="1">
                <a:solidFill>
                  <a:schemeClr val="tx1"/>
                </a:solidFill>
                <a:effectLst/>
                <a:latin typeface="+mn-lt"/>
                <a:ea typeface="+mn-ea"/>
                <a:cs typeface="+mn-cs"/>
              </a:rPr>
              <a:t>お問合せはこちら（英語のみ）discovered@wineaustralia.com</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36</a:t>
            </a:fld>
            <a:endParaRPr lang="en-US"/>
          </a:p>
        </p:txBody>
      </p:sp>
    </p:spTree>
    <p:extLst>
      <p:ext uri="{BB962C8B-B14F-4D97-AF65-F5344CB8AC3E}">
        <p14:creationId xmlns:p14="http://schemas.microsoft.com/office/powerpoint/2010/main" val="295022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ここでまず、バロッサの定番のワインを1種類、テイスティングしてもらうと良いでしょう。残りのワインのテイスティングはプログラムの後半で行います。</a:t>
            </a:r>
            <a:endParaRPr lang="en-US" dirty="0"/>
          </a:p>
          <a:p>
            <a:r>
              <a:rPr lang="ja-JP" altLang="en-US" sz="1200" b="0" i="0" u="none" strike="noStrike" kern="1200">
                <a:solidFill>
                  <a:schemeClr val="tx1"/>
                </a:solidFill>
                <a:effectLst/>
                <a:latin typeface="+mn-lt"/>
                <a:ea typeface="+mn-ea"/>
                <a:cs typeface="+mn-cs"/>
              </a:rPr>
              <a:t>バロッサの美しい丘や渓谷には、</a:t>
            </a:r>
            <a:r>
              <a:rPr lang="en-US" altLang="ja-JP" sz="1200" b="0" i="0" u="none" strike="noStrike" kern="1200" dirty="0">
                <a:solidFill>
                  <a:schemeClr val="tx1"/>
                </a:solidFill>
                <a:effectLst/>
                <a:latin typeface="+mn-lt"/>
                <a:ea typeface="+mn-ea"/>
                <a:cs typeface="+mn-cs"/>
              </a:rPr>
              <a:t>170</a:t>
            </a:r>
            <a:r>
              <a:rPr lang="ja-JP" altLang="en-US" sz="1200" b="0" i="0" u="none" strike="noStrike" kern="1200">
                <a:solidFill>
                  <a:schemeClr val="tx1"/>
                </a:solidFill>
                <a:effectLst/>
                <a:latin typeface="+mn-lt"/>
                <a:ea typeface="+mn-ea"/>
                <a:cs typeface="+mn-cs"/>
              </a:rPr>
              <a:t>軒以上のワイナリーが点在しており、老舗から若い職人やブティック生産者まで、ダイナミックなワインコミュニティがある産地として知られています。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5</a:t>
            </a:fld>
            <a:endParaRPr lang="en-US"/>
          </a:p>
        </p:txBody>
      </p:sp>
    </p:spTree>
    <p:extLst>
      <p:ext uri="{BB962C8B-B14F-4D97-AF65-F5344CB8AC3E}">
        <p14:creationId xmlns:p14="http://schemas.microsoft.com/office/powerpoint/2010/main" val="2394109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err="1">
                <a:solidFill>
                  <a:schemeClr val="tx1"/>
                </a:solidFill>
                <a:effectLst/>
                <a:latin typeface="+mn-lt"/>
                <a:ea typeface="+mn-ea"/>
                <a:cs typeface="+mn-cs"/>
              </a:rPr>
              <a:t>考察ポイント</a:t>
            </a:r>
            <a:endParaRPr lang="en-AU" sz="1200" b="0" i="0" u="none" strike="noStrike" kern="1200" dirty="0">
              <a:solidFill>
                <a:schemeClr val="tx1"/>
              </a:solidFill>
              <a:effectLst/>
              <a:latin typeface="+mn-lt"/>
              <a:ea typeface="+mn-ea"/>
              <a:cs typeface="+mn-cs"/>
            </a:endParaRPr>
          </a:p>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 この地域のどのような要因が、最初に海外からワイン生産者を引き寄せたのでしょう？</a:t>
            </a:r>
          </a:p>
          <a:p>
            <a:pPr rtl="0"/>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バロッサの歴史は、今日のワイン造りをどのように形成してきたのでしょうか？</a:t>
            </a:r>
            <a:endParaRPr lang="ja-JP" alt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30E470-44C0-FE4B-84C9-84DF5CE1FA13}" type="slidenum">
              <a:rPr lang="en-US" smtClean="0"/>
              <a:t>8</a:t>
            </a:fld>
            <a:endParaRPr lang="en-US"/>
          </a:p>
        </p:txBody>
      </p:sp>
    </p:spTree>
    <p:extLst>
      <p:ext uri="{BB962C8B-B14F-4D97-AF65-F5344CB8AC3E}">
        <p14:creationId xmlns:p14="http://schemas.microsoft.com/office/powerpoint/2010/main" val="76159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sz="1200" b="0" i="0" u="none" strike="noStrike" kern="1200">
                <a:solidFill>
                  <a:schemeClr val="tx1"/>
                </a:solidFill>
                <a:effectLst/>
                <a:latin typeface="+mn-lt"/>
                <a:ea typeface="+mn-ea"/>
                <a:cs typeface="+mn-cs"/>
              </a:rPr>
              <a:t>バロッサ・ヴァレー ：なだらかな丘陵と渓谷が広がる、絵のように美しい温暖気候の産地。</a:t>
            </a:r>
          </a:p>
          <a:p>
            <a:pPr rtl="0"/>
            <a:r>
              <a:rPr lang="ja-JP" altLang="en-US" sz="1200" b="0" i="0" u="none" strike="noStrike" kern="1200">
                <a:solidFill>
                  <a:schemeClr val="tx1"/>
                </a:solidFill>
                <a:effectLst/>
                <a:latin typeface="+mn-lt"/>
                <a:ea typeface="+mn-ea"/>
                <a:cs typeface="+mn-cs"/>
              </a:rPr>
              <a:t>イーデン・ヴァレー ：冷涼気候のプレミアムワインの産地で、美しさと変化に富んだ地形が特徴的。バロッサ・ヴァレーよりも小規模で標高が高く、バロッサの「ハイ・カントリー（高地）」とも呼ばれる。 </a:t>
            </a:r>
          </a:p>
          <a:p>
            <a:pPr rtl="0"/>
            <a:r>
              <a:rPr lang="ja-JP" altLang="en-US" sz="1200" b="0" i="0" u="none" strike="noStrike" kern="1200">
                <a:solidFill>
                  <a:schemeClr val="tx1"/>
                </a:solidFill>
                <a:effectLst/>
                <a:latin typeface="+mn-lt"/>
                <a:ea typeface="+mn-ea"/>
                <a:cs typeface="+mn-cs"/>
              </a:rPr>
              <a:t>ハイ・イーデン：イーデン・ヴァレーの小地区であるハイ・イーデンは、丘陵地帯で冷涼な気候の小地区。</a:t>
            </a:r>
          </a:p>
        </p:txBody>
      </p:sp>
      <p:sp>
        <p:nvSpPr>
          <p:cNvPr id="4" name="Slide Number Placeholder 3"/>
          <p:cNvSpPr>
            <a:spLocks noGrp="1"/>
          </p:cNvSpPr>
          <p:nvPr>
            <p:ph type="sldNum" sz="quarter" idx="5"/>
          </p:nvPr>
        </p:nvSpPr>
        <p:spPr/>
        <p:txBody>
          <a:bodyPr/>
          <a:lstStyle/>
          <a:p>
            <a:fld id="{A130E470-44C0-FE4B-84C9-84DF5CE1FA13}" type="slidenum">
              <a:rPr lang="en-US" smtClean="0"/>
              <a:t>9</a:t>
            </a:fld>
            <a:endParaRPr lang="en-US"/>
          </a:p>
        </p:txBody>
      </p:sp>
    </p:spTree>
    <p:extLst>
      <p:ext uri="{BB962C8B-B14F-4D97-AF65-F5344CB8AC3E}">
        <p14:creationId xmlns:p14="http://schemas.microsoft.com/office/powerpoint/2010/main" val="338913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sz="1200" b="0" i="0" u="none" strike="noStrike" kern="1200">
                <a:solidFill>
                  <a:schemeClr val="tx1"/>
                </a:solidFill>
                <a:effectLst/>
                <a:latin typeface="+mn-lt"/>
                <a:ea typeface="+mn-ea"/>
                <a:cs typeface="+mn-cs"/>
              </a:rPr>
              <a:t>・冬は冷涼で雨が多く、夏は温暖で乾燥し最高気温が高く、日照時間が長く湿気や降水量は少なめです。乾燥した日中と涼しい夜間の組み合わせにより、ブドウに安定した、かつタイムリーな熟成をもたらします。</a:t>
            </a:r>
            <a:endParaRPr lang="en-AU" altLang="ja-JP"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・気候は、谷底の温暖な地域から、周辺の丘陵地の高地で涼しい地域まで多様。</a:t>
            </a:r>
            <a:endParaRPr lang="en-AU"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・フルボディの赤ワイン、素晴らしい酒精強化ワイン、主にミディアムからフルボディの白ワインに適しています。</a:t>
            </a:r>
            <a:endParaRPr lang="en-AU" altLang="ja-JP"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・ブドウ栽培での主な課題は干ばつ。 </a:t>
            </a:r>
            <a:endParaRPr lang="en-AU" altLang="ja-JP" sz="1200" b="0" i="0" u="none" strike="noStrike" kern="1200" dirty="0">
              <a:solidFill>
                <a:schemeClr val="tx1"/>
              </a:solidFill>
              <a:effectLst/>
              <a:latin typeface="+mn-lt"/>
              <a:ea typeface="+mn-ea"/>
              <a:cs typeface="+mn-cs"/>
            </a:endParaRPr>
          </a:p>
          <a:p>
            <a:pPr rtl="0"/>
            <a:r>
              <a:rPr lang="en-AU" sz="1200" b="0" i="0" u="none" strike="noStrike" kern="1200" dirty="0">
                <a:solidFill>
                  <a:schemeClr val="tx1"/>
                </a:solidFill>
                <a:effectLst/>
                <a:latin typeface="+mn-lt"/>
                <a:ea typeface="+mn-ea"/>
                <a:cs typeface="+mn-cs"/>
              </a:rPr>
              <a:t>・1月の平均気温は21.9°C</a:t>
            </a:r>
            <a:endParaRPr lang="en-AU" b="0" dirty="0">
              <a:effectLst/>
            </a:endParaRPr>
          </a:p>
          <a:p>
            <a:r>
              <a:rPr lang="en-AU" sz="1200" b="0" i="0" u="none" strike="noStrike" kern="1200" dirty="0">
                <a:solidFill>
                  <a:schemeClr val="tx1"/>
                </a:solidFill>
                <a:effectLst/>
                <a:latin typeface="+mn-lt"/>
                <a:ea typeface="+mn-ea"/>
                <a:cs typeface="+mn-cs"/>
              </a:rPr>
              <a:t>・</a:t>
            </a:r>
            <a:r>
              <a:rPr lang="en-AU" sz="1200" b="0" i="0" u="none" strike="noStrike" kern="1200" dirty="0" err="1">
                <a:solidFill>
                  <a:schemeClr val="tx1"/>
                </a:solidFill>
                <a:effectLst/>
                <a:latin typeface="+mn-lt"/>
                <a:ea typeface="+mn-ea"/>
                <a:cs typeface="+mn-cs"/>
              </a:rPr>
              <a:t>ブドウの生育期間の降雨量は</a:t>
            </a:r>
            <a:r>
              <a:rPr lang="en-AU" sz="1200" b="0" i="0" u="none" strike="noStrike" kern="1200" dirty="0">
                <a:solidFill>
                  <a:schemeClr val="tx1"/>
                </a:solidFill>
                <a:effectLst/>
                <a:latin typeface="+mn-lt"/>
                <a:ea typeface="+mn-ea"/>
                <a:cs typeface="+mn-cs"/>
              </a:rPr>
              <a:t> 220mm</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10</a:t>
            </a:fld>
            <a:endParaRPr lang="en-US"/>
          </a:p>
        </p:txBody>
      </p:sp>
    </p:spTree>
    <p:extLst>
      <p:ext uri="{BB962C8B-B14F-4D97-AF65-F5344CB8AC3E}">
        <p14:creationId xmlns:p14="http://schemas.microsoft.com/office/powerpoint/2010/main" val="314056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谷と丘が複雑に入り組み、傾斜、側面などが非常に多様です。オーストラリア南東部の多くの地域と同様、下層土は酸性度が高く、ブドウの根の助長と樹勢を抑制します。</a:t>
            </a:r>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11</a:t>
            </a:fld>
            <a:endParaRPr lang="en-US"/>
          </a:p>
        </p:txBody>
      </p:sp>
    </p:spTree>
    <p:extLst>
      <p:ext uri="{BB962C8B-B14F-4D97-AF65-F5344CB8AC3E}">
        <p14:creationId xmlns:p14="http://schemas.microsoft.com/office/powerpoint/2010/main" val="89636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 冷涼な気候で、生育期の気温はバロッサ・ヴァレーに比べかなり低温。</a:t>
            </a:r>
          </a:p>
          <a:p>
            <a:r>
              <a:rPr lang="ja-JP" altLang="en-US"/>
              <a:t>・多様な標高、傾斜が</a:t>
            </a:r>
            <a:r>
              <a:rPr lang="ja-JP" altLang="en-AU"/>
              <a:t>ある</a:t>
            </a:r>
            <a:r>
              <a:rPr lang="ja-JP" altLang="en-US"/>
              <a:t>ため複数のメソクリマが存在。</a:t>
            </a:r>
          </a:p>
          <a:p>
            <a:r>
              <a:rPr lang="ja-JP" altLang="en-US"/>
              <a:t>・日中は暖かく、夜間は非常に涼しく、生育期に長い日照時間があるのが特徴。 </a:t>
            </a:r>
          </a:p>
          <a:p>
            <a:r>
              <a:rPr lang="ja-JP" altLang="en-US"/>
              <a:t>・バロッサ・ヴァレーよりも雨が多く、冷涼な気候。 </a:t>
            </a:r>
          </a:p>
          <a:p>
            <a:r>
              <a:rPr lang="ja-JP" altLang="en-US"/>
              <a:t>・生育期の降雨量は</a:t>
            </a:r>
            <a:r>
              <a:rPr lang="en-US" altLang="ja-JP" dirty="0"/>
              <a:t>229</a:t>
            </a:r>
            <a:r>
              <a:rPr lang="en-US" dirty="0"/>
              <a:t>mm。 </a:t>
            </a:r>
          </a:p>
          <a:p>
            <a:r>
              <a:rPr lang="en-US" dirty="0"/>
              <a:t>・1</a:t>
            </a:r>
            <a:r>
              <a:rPr lang="ja-JP" altLang="en-US"/>
              <a:t>月の平均気温</a:t>
            </a:r>
            <a:r>
              <a:rPr lang="en-US" altLang="ja-JP" dirty="0"/>
              <a:t>21.1℃</a:t>
            </a:r>
            <a:r>
              <a:rPr lang="ja-JP" altLang="en-US"/>
              <a:t>。</a:t>
            </a:r>
          </a:p>
          <a:p>
            <a:endParaRPr lang="en-US" dirty="0"/>
          </a:p>
        </p:txBody>
      </p:sp>
      <p:sp>
        <p:nvSpPr>
          <p:cNvPr id="4" name="Slide Number Placeholder 3"/>
          <p:cNvSpPr>
            <a:spLocks noGrp="1"/>
          </p:cNvSpPr>
          <p:nvPr>
            <p:ph type="sldNum" sz="quarter" idx="5"/>
          </p:nvPr>
        </p:nvSpPr>
        <p:spPr/>
        <p:txBody>
          <a:bodyPr/>
          <a:lstStyle/>
          <a:p>
            <a:fld id="{A130E470-44C0-FE4B-84C9-84DF5CE1FA13}" type="slidenum">
              <a:rPr lang="en-US" smtClean="0"/>
              <a:t>12</a:t>
            </a:fld>
            <a:endParaRPr lang="en-US"/>
          </a:p>
        </p:txBody>
      </p:sp>
    </p:spTree>
    <p:extLst>
      <p:ext uri="{BB962C8B-B14F-4D97-AF65-F5344CB8AC3E}">
        <p14:creationId xmlns:p14="http://schemas.microsoft.com/office/powerpoint/2010/main" val="154224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u="none" strike="noStrike" kern="1200" dirty="0" err="1">
                <a:solidFill>
                  <a:schemeClr val="tx1"/>
                </a:solidFill>
                <a:effectLst/>
                <a:latin typeface="+mn-lt"/>
                <a:ea typeface="+mn-ea"/>
                <a:cs typeface="+mn-cs"/>
              </a:rPr>
              <a:t>考察ポイント</a:t>
            </a:r>
            <a:endParaRPr lang="en-AU" sz="1200" b="0" i="0" u="none" strike="noStrike" kern="1200" dirty="0">
              <a:solidFill>
                <a:schemeClr val="tx1"/>
              </a:solidFill>
              <a:effectLst/>
              <a:latin typeface="+mn-lt"/>
              <a:ea typeface="+mn-ea"/>
              <a:cs typeface="+mn-cs"/>
            </a:endParaRPr>
          </a:p>
          <a:p>
            <a:pPr rtl="0"/>
            <a:r>
              <a:rPr lang="ja-JP" altLang="en-US" sz="1200" b="0" i="0" u="none" strike="noStrike" kern="1200">
                <a:solidFill>
                  <a:schemeClr val="tx1"/>
                </a:solidFill>
                <a:effectLst/>
                <a:latin typeface="+mn-lt"/>
                <a:ea typeface="+mn-ea"/>
                <a:cs typeface="+mn-cs"/>
              </a:rPr>
              <a:t>・バロッサはその地理、気候、土壌によって、このような成功したワイン生産地になりました。それは何故でしょうか。</a:t>
            </a:r>
          </a:p>
          <a:p>
            <a:pPr rtl="0"/>
            <a:r>
              <a:rPr lang="ja-JP" altLang="en-US" sz="1200" b="0" i="0" u="none" strike="noStrike" kern="1200">
                <a:solidFill>
                  <a:schemeClr val="tx1"/>
                </a:solidFill>
                <a:effectLst/>
                <a:latin typeface="+mn-lt"/>
                <a:ea typeface="+mn-ea"/>
                <a:cs typeface="+mn-cs"/>
              </a:rPr>
              <a:t>・</a:t>
            </a:r>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イーデン・ヴァレーのリースリングは、バロッサ・ヴァレーのそれとはどんな相違点があるのでしょうか。</a:t>
            </a:r>
          </a:p>
          <a:p>
            <a:pPr rtl="0"/>
            <a:r>
              <a:rPr lang="ja-JP" altLang="en-US" sz="1200" b="0" i="0" u="none" strike="noStrike" kern="1200">
                <a:solidFill>
                  <a:schemeClr val="tx1"/>
                </a:solidFill>
                <a:effectLst/>
                <a:latin typeface="+mn-lt"/>
                <a:ea typeface="+mn-ea"/>
                <a:cs typeface="+mn-cs"/>
              </a:rPr>
              <a:t>・</a:t>
            </a:r>
            <a:r>
              <a:rPr lang="en-US" altLang="ja-JP" sz="1200" b="0" i="0" u="none" strike="noStrike" kern="1200" dirty="0">
                <a:solidFill>
                  <a:schemeClr val="tx1"/>
                </a:solidFill>
                <a:effectLst/>
                <a:latin typeface="+mn-lt"/>
                <a:ea typeface="+mn-ea"/>
                <a:cs typeface="+mn-cs"/>
              </a:rPr>
              <a:t> </a:t>
            </a:r>
            <a:r>
              <a:rPr lang="ja-JP" altLang="en-US" sz="1200" b="0" i="0" u="none" strike="noStrike" kern="1200">
                <a:solidFill>
                  <a:schemeClr val="tx1"/>
                </a:solidFill>
                <a:effectLst/>
                <a:latin typeface="+mn-lt"/>
                <a:ea typeface="+mn-ea"/>
                <a:cs typeface="+mn-cs"/>
              </a:rPr>
              <a:t>バロッサ・ヴァレーは、世界で最も力強くで風味豊かなシラーズの産地として知られています。このようなシラーズを生み出す上で、テロワールはどのような役割を担っているのでしょうか。</a:t>
            </a:r>
          </a:p>
        </p:txBody>
      </p:sp>
      <p:sp>
        <p:nvSpPr>
          <p:cNvPr id="4" name="Slide Number Placeholder 3"/>
          <p:cNvSpPr>
            <a:spLocks noGrp="1"/>
          </p:cNvSpPr>
          <p:nvPr>
            <p:ph type="sldNum" sz="quarter" idx="5"/>
          </p:nvPr>
        </p:nvSpPr>
        <p:spPr/>
        <p:txBody>
          <a:bodyPr/>
          <a:lstStyle/>
          <a:p>
            <a:fld id="{A130E470-44C0-FE4B-84C9-84DF5CE1FA13}" type="slidenum">
              <a:rPr lang="en-US" smtClean="0"/>
              <a:t>13</a:t>
            </a:fld>
            <a:endParaRPr lang="en-US"/>
          </a:p>
        </p:txBody>
      </p:sp>
    </p:spTree>
    <p:extLst>
      <p:ext uri="{BB962C8B-B14F-4D97-AF65-F5344CB8AC3E}">
        <p14:creationId xmlns:p14="http://schemas.microsoft.com/office/powerpoint/2010/main" val="388768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F3AFB2-35B5-45EA-ADB7-99809B7977D8}"/>
              </a:ext>
            </a:extLst>
          </p:cNvPr>
          <p:cNvSpPr>
            <a:spLocks noGrp="1"/>
          </p:cNvSpPr>
          <p:nvPr>
            <p:ph type="pic" sz="quarter" idx="10"/>
          </p:nvPr>
        </p:nvSpPr>
        <p:spPr>
          <a:xfrm>
            <a:off x="0" y="428625"/>
            <a:ext cx="5410200" cy="6705600"/>
          </a:xfrm>
          <a:solidFill>
            <a:schemeClr val="bg1">
              <a:lumMod val="85000"/>
            </a:schemeClr>
          </a:solidFill>
        </p:spPr>
        <p:txBody>
          <a:bodyPr anchor="ctr" anchorCtr="0"/>
          <a:lstStyle>
            <a:lvl1pPr marL="0" indent="0" algn="ctr">
              <a:buNone/>
              <a:defRPr/>
            </a:lvl1pPr>
          </a:lstStyle>
          <a:p>
            <a:endParaRPr lang="en-AU"/>
          </a:p>
        </p:txBody>
      </p:sp>
      <p:sp>
        <p:nvSpPr>
          <p:cNvPr id="2" name="Title 1">
            <a:extLst>
              <a:ext uri="{FF2B5EF4-FFF2-40B4-BE49-F238E27FC236}">
                <a16:creationId xmlns:a16="http://schemas.microsoft.com/office/drawing/2014/main" id="{DDD710B8-9164-41B4-8DAE-ED192B72A716}"/>
              </a:ext>
            </a:extLst>
          </p:cNvPr>
          <p:cNvSpPr>
            <a:spLocks noGrp="1"/>
          </p:cNvSpPr>
          <p:nvPr>
            <p:ph type="title"/>
          </p:nvPr>
        </p:nvSpPr>
        <p:spPr>
          <a:xfrm>
            <a:off x="1" y="1002558"/>
            <a:ext cx="5400674" cy="1461188"/>
          </a:xfrm>
        </p:spPr>
        <p:txBody>
          <a:bodyPr/>
          <a:lstStyle>
            <a:lvl1pPr>
              <a:defRPr>
                <a:solidFill>
                  <a:schemeClr val="bg1"/>
                </a:solidFill>
              </a:defRPr>
            </a:lvl1pPr>
          </a:lstStyle>
          <a:p>
            <a:r>
              <a:rPr lang="en-US" dirty="0"/>
              <a:t>Click to edit Master title style</a:t>
            </a:r>
            <a:endParaRPr lang="en-AU" dirty="0"/>
          </a:p>
        </p:txBody>
      </p:sp>
      <p:sp>
        <p:nvSpPr>
          <p:cNvPr id="15" name="Text Placeholder 4">
            <a:extLst>
              <a:ext uri="{FF2B5EF4-FFF2-40B4-BE49-F238E27FC236}">
                <a16:creationId xmlns:a16="http://schemas.microsoft.com/office/drawing/2014/main" id="{84519159-7F80-4556-B96A-D53ECE54230E}"/>
              </a:ext>
            </a:extLst>
          </p:cNvPr>
          <p:cNvSpPr>
            <a:spLocks noGrp="1"/>
          </p:cNvSpPr>
          <p:nvPr>
            <p:ph type="body" sz="quarter" idx="11"/>
          </p:nvPr>
        </p:nvSpPr>
        <p:spPr>
          <a:xfrm>
            <a:off x="6000748" y="1076324"/>
            <a:ext cx="3599999" cy="60578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2727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sting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287693" y="955910"/>
            <a:ext cx="5220000" cy="1399166"/>
          </a:xfrm>
        </p:spPr>
        <p:txBody>
          <a:bodyPr lIns="0" tIns="0" rIns="0" bIns="0" anchor="t" anchorCtr="0"/>
          <a:lstStyle>
            <a:lvl1pPr>
              <a:lnSpc>
                <a:spcPct val="100000"/>
              </a:lnSpc>
              <a:defRPr sz="2600" b="1" i="0" cap="none">
                <a:solidFill>
                  <a:schemeClr val="tx1"/>
                </a:solidFill>
                <a:latin typeface="+mj-lt"/>
                <a:cs typeface="GT Walsheim Medium"/>
              </a:defRPr>
            </a:lvl1pPr>
          </a:lstStyle>
          <a:p>
            <a:r>
              <a:rPr lang="en-AU" dirty="0"/>
              <a:t>Click to add wine name</a:t>
            </a:r>
          </a:p>
        </p:txBody>
      </p:sp>
      <p:sp>
        <p:nvSpPr>
          <p:cNvPr id="10" name="Holder 3">
            <a:extLst>
              <a:ext uri="{FF2B5EF4-FFF2-40B4-BE49-F238E27FC236}">
                <a16:creationId xmlns:a16="http://schemas.microsoft.com/office/drawing/2014/main" id="{92469A0C-CF60-439D-BD30-B51F2F45D237}"/>
              </a:ext>
            </a:extLst>
          </p:cNvPr>
          <p:cNvSpPr>
            <a:spLocks noGrp="1"/>
          </p:cNvSpPr>
          <p:nvPr>
            <p:ph type="body" idx="10" hasCustomPrompt="1"/>
          </p:nvPr>
        </p:nvSpPr>
        <p:spPr>
          <a:xfrm>
            <a:off x="3287695" y="2571758"/>
            <a:ext cx="5220000" cy="271413"/>
          </a:xfrm>
        </p:spPr>
        <p:txBody>
          <a:bodyPr lIns="0" tIns="0" rIns="0" bIns="0"/>
          <a:lstStyle>
            <a:lvl1pPr marL="0" indent="0">
              <a:buNone/>
              <a:defRPr sz="1800" b="0" i="0">
                <a:solidFill>
                  <a:schemeClr val="tx1"/>
                </a:solidFill>
                <a:latin typeface="+mn-lt"/>
                <a:cs typeface="GT Walsheim Medium"/>
              </a:defRPr>
            </a:lvl1pPr>
          </a:lstStyle>
          <a:p>
            <a:r>
              <a:rPr lang="en-AU" dirty="0"/>
              <a:t>Click to add location</a:t>
            </a:r>
          </a:p>
        </p:txBody>
      </p:sp>
      <p:sp>
        <p:nvSpPr>
          <p:cNvPr id="13" name="Holder 3">
            <a:extLst>
              <a:ext uri="{FF2B5EF4-FFF2-40B4-BE49-F238E27FC236}">
                <a16:creationId xmlns:a16="http://schemas.microsoft.com/office/drawing/2014/main" id="{FCF05362-2E30-4245-8F93-7DCA5A9B776F}"/>
              </a:ext>
            </a:extLst>
          </p:cNvPr>
          <p:cNvSpPr>
            <a:spLocks noGrp="1"/>
          </p:cNvSpPr>
          <p:nvPr>
            <p:ph type="body" idx="11"/>
          </p:nvPr>
        </p:nvSpPr>
        <p:spPr>
          <a:xfrm>
            <a:off x="3287695" y="3286125"/>
            <a:ext cx="5220000" cy="3900230"/>
          </a:xfrm>
        </p:spPr>
        <p:txBody>
          <a:bodyPr lIns="0" tIns="0" rIns="0" bIns="0"/>
          <a:lstStyle>
            <a:lvl1pPr marL="0" indent="0">
              <a:buNone/>
              <a:defRPr sz="1600" b="0" i="0">
                <a:solidFill>
                  <a:schemeClr val="tx1"/>
                </a:solidFill>
                <a:latin typeface="+mn-lt"/>
                <a:cs typeface="GT Walsheim Medium"/>
              </a:defRPr>
            </a:lvl1pPr>
          </a:lstStyle>
          <a:p>
            <a:endParaRPr lang="en-AU" dirty="0"/>
          </a:p>
        </p:txBody>
      </p:sp>
      <p:sp>
        <p:nvSpPr>
          <p:cNvPr id="26" name="object 3">
            <a:extLst>
              <a:ext uri="{FF2B5EF4-FFF2-40B4-BE49-F238E27FC236}">
                <a16:creationId xmlns:a16="http://schemas.microsoft.com/office/drawing/2014/main" id="{230F0722-B944-4069-A3AC-697A439DB953}"/>
              </a:ext>
            </a:extLst>
          </p:cNvPr>
          <p:cNvSpPr txBox="1">
            <a:spLocks/>
          </p:cNvSpPr>
          <p:nvPr userDrawn="1"/>
        </p:nvSpPr>
        <p:spPr>
          <a:xfrm>
            <a:off x="469734" y="6737246"/>
            <a:ext cx="1844842" cy="360035"/>
          </a:xfrm>
          <a:prstGeom prst="rect">
            <a:avLst/>
          </a:prstGeom>
        </p:spPr>
        <p:txBody>
          <a:bodyPr vert="horz" wrap="square" lIns="0" tIns="12700" rIns="0" bIns="0" rtlCol="0">
            <a:sp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a:lnSpc>
                <a:spcPct val="75000"/>
              </a:lnSpc>
              <a:spcBef>
                <a:spcPts val="0"/>
              </a:spcBef>
            </a:pPr>
            <a:r>
              <a:rPr lang="en-AU" sz="3000" dirty="0">
                <a:solidFill>
                  <a:schemeClr val="bg1"/>
                </a:solidFill>
              </a:rPr>
              <a:t>TASTING</a:t>
            </a:r>
          </a:p>
        </p:txBody>
      </p:sp>
    </p:spTree>
    <p:extLst>
      <p:ext uri="{BB962C8B-B14F-4D97-AF65-F5344CB8AC3E}">
        <p14:creationId xmlns:p14="http://schemas.microsoft.com/office/powerpoint/2010/main" val="213376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10B8-9164-41B4-8DAE-ED192B72A716}"/>
              </a:ext>
            </a:extLst>
          </p:cNvPr>
          <p:cNvSpPr>
            <a:spLocks noGrp="1"/>
          </p:cNvSpPr>
          <p:nvPr>
            <p:ph type="title"/>
          </p:nvPr>
        </p:nvSpPr>
        <p:spPr>
          <a:xfrm>
            <a:off x="1" y="1002558"/>
            <a:ext cx="5400674" cy="1461188"/>
          </a:xfrm>
        </p:spPr>
        <p:txBody>
          <a:bodyPr/>
          <a:lstStyle>
            <a:lvl1pPr>
              <a:defRPr>
                <a:solidFill>
                  <a:srgbClr val="F40000"/>
                </a:solidFill>
              </a:defRPr>
            </a:lvl1pPr>
          </a:lstStyle>
          <a:p>
            <a:r>
              <a:rPr lang="en-US" dirty="0"/>
              <a:t>Click to edit Master title style</a:t>
            </a:r>
            <a:endParaRPr lang="en-AU" dirty="0"/>
          </a:p>
        </p:txBody>
      </p:sp>
      <p:sp>
        <p:nvSpPr>
          <p:cNvPr id="5" name="Text Placeholder 4">
            <a:extLst>
              <a:ext uri="{FF2B5EF4-FFF2-40B4-BE49-F238E27FC236}">
                <a16:creationId xmlns:a16="http://schemas.microsoft.com/office/drawing/2014/main" id="{9A7D96D8-D0DE-455F-8473-3B88D86D1600}"/>
              </a:ext>
            </a:extLst>
          </p:cNvPr>
          <p:cNvSpPr>
            <a:spLocks noGrp="1"/>
          </p:cNvSpPr>
          <p:nvPr>
            <p:ph type="body" sz="quarter" idx="10"/>
          </p:nvPr>
        </p:nvSpPr>
        <p:spPr>
          <a:xfrm>
            <a:off x="6000748" y="1076324"/>
            <a:ext cx="3599999" cy="60578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3016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445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359906" y="402483"/>
            <a:ext cx="9972000" cy="1461188"/>
          </a:xfrm>
          <a:prstGeom prst="rect">
            <a:avLst/>
          </a:prstGeom>
        </p:spPr>
        <p:txBody>
          <a:bodyPr vert="horz" lIns="0" tIns="0" rIns="0" bIns="0" rtlCol="0" anchor="t" anchorCtr="0">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359906" y="2012414"/>
            <a:ext cx="9972000" cy="479654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359906" y="7006699"/>
            <a:ext cx="2405658" cy="402483"/>
          </a:xfrm>
          <a:prstGeom prst="rect">
            <a:avLst/>
          </a:prstGeom>
        </p:spPr>
        <p:txBody>
          <a:bodyPr vert="horz" lIns="0" tIns="0" rIns="0" bIns="0" rtlCol="0" anchor="ctr"/>
          <a:lstStyle>
            <a:lvl1pPr algn="l">
              <a:defRPr sz="1000">
                <a:solidFill>
                  <a:schemeClr val="tx1"/>
                </a:solidFill>
              </a:defRPr>
            </a:lvl1pPr>
          </a:lstStyle>
          <a:p>
            <a:fld id="{42169B3B-8761-4204-AA5A-11BC84B55C93}" type="datetimeFigureOut">
              <a:rPr lang="en-AU" smtClean="0"/>
              <a:pPr/>
              <a:t>14/09/2022</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3541663" y="7006699"/>
            <a:ext cx="3608487" cy="402483"/>
          </a:xfrm>
          <a:prstGeom prst="rect">
            <a:avLst/>
          </a:prstGeom>
        </p:spPr>
        <p:txBody>
          <a:bodyPr vert="horz" lIns="0" tIns="0" rIns="0" bIns="0" rtlCol="0" anchor="ctr"/>
          <a:lstStyle>
            <a:lvl1pPr algn="ctr">
              <a:defRPr sz="1000">
                <a:solidFill>
                  <a:schemeClr val="tx1"/>
                </a:solidFill>
              </a:defRPr>
            </a:lvl1pPr>
          </a:lstStyle>
          <a:p>
            <a:endParaRPr lang="en-AU"/>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7926248" y="7006699"/>
            <a:ext cx="2405658" cy="402483"/>
          </a:xfrm>
          <a:prstGeom prst="rect">
            <a:avLst/>
          </a:prstGeom>
        </p:spPr>
        <p:txBody>
          <a:bodyPr vert="horz" lIns="0" tIns="0" rIns="0" bIns="0" rtlCol="0" anchor="ctr"/>
          <a:lstStyle>
            <a:lvl1pPr algn="r">
              <a:defRPr sz="1000">
                <a:solidFill>
                  <a:schemeClr val="tx1"/>
                </a:solidFill>
              </a:defRPr>
            </a:lvl1pPr>
          </a:lstStyle>
          <a:p>
            <a:fld id="{E6316B6A-336A-44FF-82DA-A4D1594FA055}" type="slidenum">
              <a:rPr lang="en-AU" smtClean="0"/>
              <a:pPr/>
              <a:t>‹#›</a:t>
            </a:fld>
            <a:endParaRPr lang="en-AU"/>
          </a:p>
        </p:txBody>
      </p:sp>
    </p:spTree>
    <p:extLst>
      <p:ext uri="{BB962C8B-B14F-4D97-AF65-F5344CB8AC3E}">
        <p14:creationId xmlns:p14="http://schemas.microsoft.com/office/powerpoint/2010/main" val="701075040"/>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7" r:id="rId3"/>
    <p:sldLayoutId id="2147483655" r:id="rId4"/>
  </p:sldLayoutIdLst>
  <p:txStyles>
    <p:title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p:titleStyle>
    <p:body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42C5E294-97F2-4F8D-AC5F-BEE4DB989B84}"/>
              </a:ext>
            </a:extLst>
          </p:cNvPr>
          <p:cNvSpPr txBox="1"/>
          <p:nvPr/>
        </p:nvSpPr>
        <p:spPr>
          <a:xfrm>
            <a:off x="-54903" y="1598357"/>
            <a:ext cx="11015468" cy="1166986"/>
          </a:xfrm>
          <a:prstGeom prst="rect">
            <a:avLst/>
          </a:prstGeom>
        </p:spPr>
        <p:txBody>
          <a:bodyPr vert="horz" wrap="none" lIns="0" tIns="12700" rIns="0" bIns="0" rtlCol="0">
            <a:noAutofit/>
          </a:bodyPr>
          <a:lstStyle/>
          <a:p>
            <a:pPr>
              <a:tabLst>
                <a:tab pos="1826895" algn="l"/>
                <a:tab pos="2731135" algn="l"/>
                <a:tab pos="3312160" algn="l"/>
                <a:tab pos="4130040" algn="l"/>
                <a:tab pos="5888355" algn="l"/>
                <a:tab pos="6730365" algn="l"/>
              </a:tabLst>
            </a:pPr>
            <a:r>
              <a:rPr lang="en-US" sz="7500" b="1" spc="1600" dirty="0" err="1">
                <a:latin typeface="+mj-lt"/>
                <a:cs typeface="Hellix"/>
              </a:rPr>
              <a:t>バロッサ</a:t>
            </a:r>
            <a:endParaRPr lang="en-US" sz="7500" b="1" spc="1600" dirty="0">
              <a:latin typeface="+mj-lt"/>
              <a:cs typeface="Hellix"/>
            </a:endParaRPr>
          </a:p>
        </p:txBody>
      </p:sp>
    </p:spTree>
    <p:extLst>
      <p:ext uri="{BB962C8B-B14F-4D97-AF65-F5344CB8AC3E}">
        <p14:creationId xmlns:p14="http://schemas.microsoft.com/office/powerpoint/2010/main" val="1789970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F824A09-4817-499C-8478-6E9A1030B0F0}"/>
              </a:ext>
            </a:extLst>
          </p:cNvPr>
          <p:cNvSpPr txBox="1"/>
          <p:nvPr/>
        </p:nvSpPr>
        <p:spPr>
          <a:xfrm>
            <a:off x="318643" y="434108"/>
            <a:ext cx="3183169" cy="627464"/>
          </a:xfrm>
          <a:prstGeom prst="rect">
            <a:avLst/>
          </a:prstGeom>
        </p:spPr>
        <p:txBody>
          <a:bodyPr vert="horz" wrap="square" lIns="0" tIns="12700" rIns="0" bIns="0" rtlCol="0">
            <a:noAutofit/>
          </a:bodyPr>
          <a:lstStyle/>
          <a:p>
            <a:pPr>
              <a:lnSpc>
                <a:spcPct val="80000"/>
              </a:lnSpc>
              <a:tabLst>
                <a:tab pos="1274445" algn="l"/>
              </a:tabLst>
            </a:pPr>
            <a:r>
              <a:rPr lang="en-US" sz="5000" b="1" dirty="0" err="1">
                <a:solidFill>
                  <a:schemeClr val="accent1"/>
                </a:solidFill>
                <a:latin typeface="+mj-lt"/>
                <a:cs typeface="Hellix"/>
              </a:rPr>
              <a:t>気候</a:t>
            </a:r>
            <a:endParaRPr lang="en-AU" sz="5000" b="1" dirty="0">
              <a:solidFill>
                <a:schemeClr val="accent1"/>
              </a:solidFill>
              <a:latin typeface="+mj-lt"/>
              <a:cs typeface="Hellix"/>
            </a:endParaRPr>
          </a:p>
        </p:txBody>
      </p:sp>
      <p:sp>
        <p:nvSpPr>
          <p:cNvPr id="3" name="TextBox 2">
            <a:extLst>
              <a:ext uri="{FF2B5EF4-FFF2-40B4-BE49-F238E27FC236}">
                <a16:creationId xmlns:a16="http://schemas.microsoft.com/office/drawing/2014/main" id="{7F71BD60-74F1-413C-899D-6B32C716B93F}"/>
              </a:ext>
            </a:extLst>
          </p:cNvPr>
          <p:cNvSpPr txBox="1"/>
          <p:nvPr/>
        </p:nvSpPr>
        <p:spPr>
          <a:xfrm>
            <a:off x="243841" y="3711786"/>
            <a:ext cx="3118161" cy="553998"/>
          </a:xfrm>
          <a:prstGeom prst="rect">
            <a:avLst/>
          </a:prstGeom>
          <a:noFill/>
        </p:spPr>
        <p:txBody>
          <a:bodyPr wrap="none" rtlCol="0">
            <a:spAutoFit/>
          </a:bodyPr>
          <a:lstStyle/>
          <a:p>
            <a:r>
              <a:rPr lang="en-AU" sz="3000" b="1" spc="800" dirty="0" err="1">
                <a:solidFill>
                  <a:schemeClr val="bg1"/>
                </a:solidFill>
              </a:rPr>
              <a:t>地中海性気候</a:t>
            </a:r>
            <a:endParaRPr lang="en-AU" sz="3000" b="1" spc="800" dirty="0">
              <a:solidFill>
                <a:schemeClr val="bg1"/>
              </a:solidFill>
            </a:endParaRPr>
          </a:p>
        </p:txBody>
      </p:sp>
      <p:sp>
        <p:nvSpPr>
          <p:cNvPr id="4" name="object 4">
            <a:extLst>
              <a:ext uri="{FF2B5EF4-FFF2-40B4-BE49-F238E27FC236}">
                <a16:creationId xmlns:a16="http://schemas.microsoft.com/office/drawing/2014/main" id="{011C8AA4-BAAB-420F-90F7-CE29D457D92C}"/>
              </a:ext>
            </a:extLst>
          </p:cNvPr>
          <p:cNvSpPr txBox="1"/>
          <p:nvPr/>
        </p:nvSpPr>
        <p:spPr>
          <a:xfrm>
            <a:off x="2162737" y="5004565"/>
            <a:ext cx="3183169" cy="627464"/>
          </a:xfrm>
          <a:prstGeom prst="rect">
            <a:avLst/>
          </a:prstGeom>
        </p:spPr>
        <p:txBody>
          <a:bodyPr vert="horz" wrap="square" lIns="0" tIns="12700" rIns="0" bIns="0" rtlCol="0">
            <a:noAutofit/>
          </a:bodyPr>
          <a:lstStyle/>
          <a:p>
            <a:pPr>
              <a:lnSpc>
                <a:spcPct val="80000"/>
              </a:lnSpc>
              <a:tabLst>
                <a:tab pos="1274445" algn="l"/>
              </a:tabLst>
            </a:pPr>
            <a:r>
              <a:rPr lang="en-AU" sz="5000" b="1" dirty="0" err="1">
                <a:solidFill>
                  <a:schemeClr val="accent1"/>
                </a:solidFill>
                <a:latin typeface="+mj-lt"/>
                <a:cs typeface="Hellix"/>
              </a:rPr>
              <a:t>標高</a:t>
            </a:r>
            <a:endParaRPr lang="en-AU" sz="5000" b="1" dirty="0">
              <a:solidFill>
                <a:schemeClr val="accent1"/>
              </a:solidFill>
              <a:latin typeface="+mj-lt"/>
              <a:cs typeface="Hellix"/>
            </a:endParaRPr>
          </a:p>
        </p:txBody>
      </p:sp>
      <p:sp>
        <p:nvSpPr>
          <p:cNvPr id="5" name="object 4">
            <a:extLst>
              <a:ext uri="{FF2B5EF4-FFF2-40B4-BE49-F238E27FC236}">
                <a16:creationId xmlns:a16="http://schemas.microsoft.com/office/drawing/2014/main" id="{173AE685-39F1-4C2A-9987-8CFBE7B98A4F}"/>
              </a:ext>
            </a:extLst>
          </p:cNvPr>
          <p:cNvSpPr txBox="1"/>
          <p:nvPr/>
        </p:nvSpPr>
        <p:spPr>
          <a:xfrm>
            <a:off x="3920417" y="6184371"/>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低</a:t>
            </a:r>
            <a:endParaRPr lang="en-AU" sz="4000" b="1" dirty="0">
              <a:solidFill>
                <a:schemeClr val="bg1"/>
              </a:solidFill>
              <a:latin typeface="+mj-lt"/>
              <a:cs typeface="Hellix"/>
            </a:endParaRPr>
          </a:p>
        </p:txBody>
      </p:sp>
      <p:sp>
        <p:nvSpPr>
          <p:cNvPr id="7" name="object 4">
            <a:extLst>
              <a:ext uri="{FF2B5EF4-FFF2-40B4-BE49-F238E27FC236}">
                <a16:creationId xmlns:a16="http://schemas.microsoft.com/office/drawing/2014/main" id="{8E03D436-EC95-43CD-9B85-68D3F420C43B}"/>
              </a:ext>
            </a:extLst>
          </p:cNvPr>
          <p:cNvSpPr txBox="1"/>
          <p:nvPr/>
        </p:nvSpPr>
        <p:spPr>
          <a:xfrm>
            <a:off x="4905936" y="4321442"/>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中間</a:t>
            </a:r>
            <a:endParaRPr lang="en-AU" sz="4000" b="1" dirty="0">
              <a:solidFill>
                <a:schemeClr val="bg1"/>
              </a:solidFill>
              <a:latin typeface="+mj-lt"/>
              <a:cs typeface="Hellix"/>
            </a:endParaRPr>
          </a:p>
        </p:txBody>
      </p:sp>
      <p:sp>
        <p:nvSpPr>
          <p:cNvPr id="8" name="object 4">
            <a:extLst>
              <a:ext uri="{FF2B5EF4-FFF2-40B4-BE49-F238E27FC236}">
                <a16:creationId xmlns:a16="http://schemas.microsoft.com/office/drawing/2014/main" id="{63955370-E058-4684-904C-7C0DC788320F}"/>
              </a:ext>
            </a:extLst>
          </p:cNvPr>
          <p:cNvSpPr txBox="1"/>
          <p:nvPr/>
        </p:nvSpPr>
        <p:spPr>
          <a:xfrm>
            <a:off x="5986283" y="2279282"/>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高</a:t>
            </a:r>
            <a:endParaRPr lang="en-AU" sz="4000" b="1" dirty="0">
              <a:solidFill>
                <a:schemeClr val="bg1"/>
              </a:solidFill>
              <a:latin typeface="+mj-lt"/>
              <a:cs typeface="Hellix"/>
            </a:endParaRPr>
          </a:p>
        </p:txBody>
      </p:sp>
      <p:sp>
        <p:nvSpPr>
          <p:cNvPr id="9" name="object 4">
            <a:extLst>
              <a:ext uri="{FF2B5EF4-FFF2-40B4-BE49-F238E27FC236}">
                <a16:creationId xmlns:a16="http://schemas.microsoft.com/office/drawing/2014/main" id="{28314BB2-D991-4B45-97E9-E57D6BD341AD}"/>
              </a:ext>
            </a:extLst>
          </p:cNvPr>
          <p:cNvSpPr txBox="1"/>
          <p:nvPr/>
        </p:nvSpPr>
        <p:spPr>
          <a:xfrm>
            <a:off x="6992123" y="434108"/>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超高</a:t>
            </a:r>
            <a:endParaRPr lang="en-AU" sz="4000" b="1" dirty="0">
              <a:solidFill>
                <a:schemeClr val="bg1"/>
              </a:solidFill>
              <a:latin typeface="+mj-lt"/>
              <a:cs typeface="Hellix"/>
            </a:endParaRPr>
          </a:p>
        </p:txBody>
      </p:sp>
      <p:sp>
        <p:nvSpPr>
          <p:cNvPr id="10" name="TextBox 9">
            <a:extLst>
              <a:ext uri="{FF2B5EF4-FFF2-40B4-BE49-F238E27FC236}">
                <a16:creationId xmlns:a16="http://schemas.microsoft.com/office/drawing/2014/main" id="{CE58DE5E-0CEC-4185-8FDE-53BF91C26DDE}"/>
              </a:ext>
            </a:extLst>
          </p:cNvPr>
          <p:cNvSpPr txBox="1"/>
          <p:nvPr/>
        </p:nvSpPr>
        <p:spPr>
          <a:xfrm>
            <a:off x="2330000" y="5649678"/>
            <a:ext cx="2760133" cy="1105432"/>
          </a:xfrm>
          <a:prstGeom prst="rect">
            <a:avLst/>
          </a:prstGeom>
          <a:noFill/>
        </p:spPr>
        <p:txBody>
          <a:bodyPr wrap="square" lIns="0" tIns="0" rIns="0" bIns="0" rtlCol="0">
            <a:noAutofit/>
          </a:bodyPr>
          <a:lstStyle/>
          <a:p>
            <a:pPr algn="ctr">
              <a:lnSpc>
                <a:spcPct val="90000"/>
              </a:lnSpc>
            </a:pPr>
            <a:r>
              <a:rPr lang="en-AU" sz="2000" b="1" dirty="0">
                <a:solidFill>
                  <a:schemeClr val="bg1"/>
                </a:solidFill>
              </a:rPr>
              <a:t>バロッサ・ヴァレー</a:t>
            </a:r>
            <a:r>
              <a:rPr lang="en-AU" b="1" dirty="0">
                <a:solidFill>
                  <a:schemeClr val="bg1"/>
                </a:solidFill>
              </a:rPr>
              <a:t>130–430M</a:t>
            </a:r>
            <a:r>
              <a:rPr lang="en-AU" dirty="0">
                <a:solidFill>
                  <a:schemeClr val="bg1"/>
                </a:solidFill>
              </a:rPr>
              <a:t> (427–1411FT)</a:t>
            </a:r>
          </a:p>
        </p:txBody>
      </p:sp>
      <p:sp>
        <p:nvSpPr>
          <p:cNvPr id="11" name="TextBox 10">
            <a:extLst>
              <a:ext uri="{FF2B5EF4-FFF2-40B4-BE49-F238E27FC236}">
                <a16:creationId xmlns:a16="http://schemas.microsoft.com/office/drawing/2014/main" id="{7A1950C4-5441-43F1-9142-6DA439A3270C}"/>
              </a:ext>
            </a:extLst>
          </p:cNvPr>
          <p:cNvSpPr txBox="1"/>
          <p:nvPr/>
        </p:nvSpPr>
        <p:spPr>
          <a:xfrm>
            <a:off x="5944188" y="4904290"/>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500–749M</a:t>
            </a:r>
          </a:p>
          <a:p>
            <a:pPr algn="r">
              <a:lnSpc>
                <a:spcPct val="90000"/>
              </a:lnSpc>
            </a:pPr>
            <a:r>
              <a:rPr lang="en-AU" dirty="0">
                <a:solidFill>
                  <a:schemeClr val="bg1"/>
                </a:solidFill>
              </a:rPr>
              <a:t>1640–2459FT</a:t>
            </a:r>
          </a:p>
        </p:txBody>
      </p:sp>
      <p:sp>
        <p:nvSpPr>
          <p:cNvPr id="12" name="TextBox 11">
            <a:extLst>
              <a:ext uri="{FF2B5EF4-FFF2-40B4-BE49-F238E27FC236}">
                <a16:creationId xmlns:a16="http://schemas.microsoft.com/office/drawing/2014/main" id="{49BBC7B2-C2B4-485D-B04F-D686E2E773DB}"/>
              </a:ext>
            </a:extLst>
          </p:cNvPr>
          <p:cNvSpPr txBox="1"/>
          <p:nvPr/>
        </p:nvSpPr>
        <p:spPr>
          <a:xfrm>
            <a:off x="7032035" y="2869569"/>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750–999M</a:t>
            </a:r>
          </a:p>
          <a:p>
            <a:pPr algn="r">
              <a:lnSpc>
                <a:spcPct val="90000"/>
              </a:lnSpc>
            </a:pPr>
            <a:r>
              <a:rPr lang="en-AU" dirty="0">
                <a:solidFill>
                  <a:schemeClr val="bg1"/>
                </a:solidFill>
              </a:rPr>
              <a:t>2460–3279FT</a:t>
            </a:r>
          </a:p>
        </p:txBody>
      </p:sp>
      <p:sp>
        <p:nvSpPr>
          <p:cNvPr id="13" name="TextBox 12">
            <a:extLst>
              <a:ext uri="{FF2B5EF4-FFF2-40B4-BE49-F238E27FC236}">
                <a16:creationId xmlns:a16="http://schemas.microsoft.com/office/drawing/2014/main" id="{ED19ED54-BE6E-45CE-AB62-58E9ABB843FF}"/>
              </a:ext>
            </a:extLst>
          </p:cNvPr>
          <p:cNvSpPr txBox="1"/>
          <p:nvPr/>
        </p:nvSpPr>
        <p:spPr>
          <a:xfrm>
            <a:off x="8021558" y="999201"/>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&gt;1000M</a:t>
            </a:r>
          </a:p>
          <a:p>
            <a:pPr algn="r">
              <a:lnSpc>
                <a:spcPct val="90000"/>
              </a:lnSpc>
            </a:pPr>
            <a:r>
              <a:rPr lang="en-AU" dirty="0">
                <a:solidFill>
                  <a:schemeClr val="bg1"/>
                </a:solidFill>
              </a:rPr>
              <a:t>&gt;3280FT</a:t>
            </a:r>
          </a:p>
        </p:txBody>
      </p:sp>
      <p:sp>
        <p:nvSpPr>
          <p:cNvPr id="14" name="TextBox 13">
            <a:extLst>
              <a:ext uri="{FF2B5EF4-FFF2-40B4-BE49-F238E27FC236}">
                <a16:creationId xmlns:a16="http://schemas.microsoft.com/office/drawing/2014/main" id="{3EF4795E-584F-4C4F-BCB6-51377E1413EC}"/>
              </a:ext>
            </a:extLst>
          </p:cNvPr>
          <p:cNvSpPr txBox="1"/>
          <p:nvPr/>
        </p:nvSpPr>
        <p:spPr>
          <a:xfrm>
            <a:off x="4905936" y="6772759"/>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0–499M</a:t>
            </a:r>
          </a:p>
          <a:p>
            <a:pPr algn="r">
              <a:lnSpc>
                <a:spcPct val="90000"/>
              </a:lnSpc>
            </a:pPr>
            <a:r>
              <a:rPr lang="en-AU" dirty="0">
                <a:solidFill>
                  <a:schemeClr val="bg1"/>
                </a:solidFill>
              </a:rPr>
              <a:t>0–1639FT</a:t>
            </a:r>
          </a:p>
        </p:txBody>
      </p:sp>
    </p:spTree>
    <p:extLst>
      <p:ext uri="{BB962C8B-B14F-4D97-AF65-F5344CB8AC3E}">
        <p14:creationId xmlns:p14="http://schemas.microsoft.com/office/powerpoint/2010/main" val="274033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09534-0187-4ECD-B0B7-E02AC4992A59}"/>
              </a:ext>
            </a:extLst>
          </p:cNvPr>
          <p:cNvSpPr txBox="1"/>
          <p:nvPr/>
        </p:nvSpPr>
        <p:spPr>
          <a:xfrm>
            <a:off x="5414731" y="1375102"/>
            <a:ext cx="4574844" cy="1107996"/>
          </a:xfrm>
          <a:prstGeom prst="rect">
            <a:avLst/>
          </a:prstGeom>
          <a:noFill/>
        </p:spPr>
        <p:txBody>
          <a:bodyPr wrap="square" lIns="0" tIns="0" rIns="0" bIns="0" rtlCol="0" anchor="t" anchorCtr="0">
            <a:spAutoFit/>
          </a:bodyPr>
          <a:lstStyle/>
          <a:p>
            <a:r>
              <a:rPr lang="ja-JP" altLang="en-US">
                <a:solidFill>
                  <a:schemeClr val="bg1"/>
                </a:solidFill>
              </a:rPr>
              <a:t>バロッサ・ヴァレーの土壌は様々で全体的に豊かで深く、比較的肥沃度の低い粘土ロームから砂質土壌まで、灰色、茶色、赤と様々な色調の土壌があります。</a:t>
            </a:r>
            <a:endParaRPr lang="en-AU" dirty="0">
              <a:solidFill>
                <a:schemeClr val="bg1"/>
              </a:solidFill>
            </a:endParaRPr>
          </a:p>
        </p:txBody>
      </p:sp>
      <p:sp>
        <p:nvSpPr>
          <p:cNvPr id="4" name="object 4">
            <a:extLst>
              <a:ext uri="{FF2B5EF4-FFF2-40B4-BE49-F238E27FC236}">
                <a16:creationId xmlns:a16="http://schemas.microsoft.com/office/drawing/2014/main" id="{58ECF21A-BC72-4369-8A01-F910B258AB98}"/>
              </a:ext>
            </a:extLst>
          </p:cNvPr>
          <p:cNvSpPr txBox="1"/>
          <p:nvPr/>
        </p:nvSpPr>
        <p:spPr>
          <a:xfrm>
            <a:off x="-221994" y="896420"/>
            <a:ext cx="5345906" cy="2047390"/>
          </a:xfrm>
          <a:prstGeom prst="rect">
            <a:avLst/>
          </a:prstGeom>
        </p:spPr>
        <p:txBody>
          <a:bodyPr vert="horz" wrap="none" lIns="0" tIns="12700" rIns="0" bIns="0" rtlCol="0">
            <a:noAutofit/>
          </a:bodyPr>
          <a:lstStyle/>
          <a:p>
            <a:pPr>
              <a:tabLst>
                <a:tab pos="1274445" algn="l"/>
              </a:tabLst>
            </a:pPr>
            <a:r>
              <a:rPr lang="en-AU" sz="15000" b="1" spc="-1000" dirty="0" err="1">
                <a:solidFill>
                  <a:schemeClr val="bg1"/>
                </a:solidFill>
                <a:latin typeface="+mj-lt"/>
                <a:cs typeface="Hellix"/>
              </a:rPr>
              <a:t>土壌</a:t>
            </a:r>
            <a:endParaRPr lang="en-AU" sz="15000" b="1" spc="-1000" dirty="0">
              <a:solidFill>
                <a:schemeClr val="bg1"/>
              </a:solidFill>
              <a:latin typeface="+mj-lt"/>
              <a:cs typeface="Hellix"/>
            </a:endParaRPr>
          </a:p>
        </p:txBody>
      </p:sp>
    </p:spTree>
    <p:extLst>
      <p:ext uri="{BB962C8B-B14F-4D97-AF65-F5344CB8AC3E}">
        <p14:creationId xmlns:p14="http://schemas.microsoft.com/office/powerpoint/2010/main" val="244068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F824A09-4817-499C-8478-6E9A1030B0F0}"/>
              </a:ext>
            </a:extLst>
          </p:cNvPr>
          <p:cNvSpPr txBox="1"/>
          <p:nvPr/>
        </p:nvSpPr>
        <p:spPr>
          <a:xfrm>
            <a:off x="318643" y="434108"/>
            <a:ext cx="3183169" cy="627464"/>
          </a:xfrm>
          <a:prstGeom prst="rect">
            <a:avLst/>
          </a:prstGeom>
        </p:spPr>
        <p:txBody>
          <a:bodyPr vert="horz" wrap="square" lIns="0" tIns="12700" rIns="0" bIns="0" rtlCol="0">
            <a:noAutofit/>
          </a:bodyPr>
          <a:lstStyle/>
          <a:p>
            <a:pPr>
              <a:lnSpc>
                <a:spcPct val="80000"/>
              </a:lnSpc>
              <a:tabLst>
                <a:tab pos="1274445" algn="l"/>
              </a:tabLst>
            </a:pPr>
            <a:r>
              <a:rPr lang="en-AU" sz="5000" b="1" dirty="0" err="1">
                <a:solidFill>
                  <a:schemeClr val="accent1"/>
                </a:solidFill>
                <a:latin typeface="+mj-lt"/>
                <a:cs typeface="Hellix"/>
              </a:rPr>
              <a:t>気候</a:t>
            </a:r>
            <a:endParaRPr lang="en-AU" sz="5000" b="1" dirty="0">
              <a:solidFill>
                <a:schemeClr val="accent1"/>
              </a:solidFill>
              <a:latin typeface="+mj-lt"/>
              <a:cs typeface="Hellix"/>
            </a:endParaRPr>
          </a:p>
        </p:txBody>
      </p:sp>
      <p:sp>
        <p:nvSpPr>
          <p:cNvPr id="3" name="TextBox 2">
            <a:extLst>
              <a:ext uri="{FF2B5EF4-FFF2-40B4-BE49-F238E27FC236}">
                <a16:creationId xmlns:a16="http://schemas.microsoft.com/office/drawing/2014/main" id="{7F71BD60-74F1-413C-899D-6B32C716B93F}"/>
              </a:ext>
            </a:extLst>
          </p:cNvPr>
          <p:cNvSpPr txBox="1"/>
          <p:nvPr/>
        </p:nvSpPr>
        <p:spPr>
          <a:xfrm>
            <a:off x="243841" y="3711786"/>
            <a:ext cx="3118161" cy="553998"/>
          </a:xfrm>
          <a:prstGeom prst="rect">
            <a:avLst/>
          </a:prstGeom>
          <a:noFill/>
        </p:spPr>
        <p:txBody>
          <a:bodyPr wrap="none" rtlCol="0">
            <a:spAutoFit/>
          </a:bodyPr>
          <a:lstStyle/>
          <a:p>
            <a:r>
              <a:rPr lang="en-AU" sz="3000" b="1" spc="800" dirty="0" err="1">
                <a:solidFill>
                  <a:schemeClr val="bg1"/>
                </a:solidFill>
              </a:rPr>
              <a:t>地中海性気候</a:t>
            </a:r>
            <a:endParaRPr lang="en-AU" sz="3000" b="1" spc="800" dirty="0">
              <a:solidFill>
                <a:schemeClr val="bg1"/>
              </a:solidFill>
            </a:endParaRPr>
          </a:p>
        </p:txBody>
      </p:sp>
      <p:sp>
        <p:nvSpPr>
          <p:cNvPr id="4" name="object 4">
            <a:extLst>
              <a:ext uri="{FF2B5EF4-FFF2-40B4-BE49-F238E27FC236}">
                <a16:creationId xmlns:a16="http://schemas.microsoft.com/office/drawing/2014/main" id="{011C8AA4-BAAB-420F-90F7-CE29D457D92C}"/>
              </a:ext>
            </a:extLst>
          </p:cNvPr>
          <p:cNvSpPr txBox="1"/>
          <p:nvPr/>
        </p:nvSpPr>
        <p:spPr>
          <a:xfrm>
            <a:off x="1498950" y="5375022"/>
            <a:ext cx="3183169" cy="627464"/>
          </a:xfrm>
          <a:prstGeom prst="rect">
            <a:avLst/>
          </a:prstGeom>
        </p:spPr>
        <p:txBody>
          <a:bodyPr vert="horz" wrap="square" lIns="0" tIns="12700" rIns="0" bIns="0" rtlCol="0">
            <a:noAutofit/>
          </a:bodyPr>
          <a:lstStyle/>
          <a:p>
            <a:pPr>
              <a:lnSpc>
                <a:spcPct val="80000"/>
              </a:lnSpc>
              <a:tabLst>
                <a:tab pos="1274445" algn="l"/>
              </a:tabLst>
            </a:pPr>
            <a:r>
              <a:rPr lang="en-AU" sz="5000" b="1" dirty="0" err="1">
                <a:solidFill>
                  <a:schemeClr val="accent1"/>
                </a:solidFill>
                <a:latin typeface="+mj-lt"/>
                <a:cs typeface="Hellix"/>
              </a:rPr>
              <a:t>標高</a:t>
            </a:r>
            <a:endParaRPr lang="en-AU" sz="5000" b="1" dirty="0">
              <a:solidFill>
                <a:schemeClr val="accent1"/>
              </a:solidFill>
              <a:latin typeface="+mj-lt"/>
              <a:cs typeface="Hellix"/>
            </a:endParaRPr>
          </a:p>
        </p:txBody>
      </p:sp>
      <p:sp>
        <p:nvSpPr>
          <p:cNvPr id="5" name="object 4">
            <a:extLst>
              <a:ext uri="{FF2B5EF4-FFF2-40B4-BE49-F238E27FC236}">
                <a16:creationId xmlns:a16="http://schemas.microsoft.com/office/drawing/2014/main" id="{173AE685-39F1-4C2A-9987-8CFBE7B98A4F}"/>
              </a:ext>
            </a:extLst>
          </p:cNvPr>
          <p:cNvSpPr txBox="1"/>
          <p:nvPr/>
        </p:nvSpPr>
        <p:spPr>
          <a:xfrm>
            <a:off x="3920417" y="6184371"/>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低</a:t>
            </a:r>
            <a:endParaRPr lang="en-AU" sz="4000" b="1" dirty="0">
              <a:solidFill>
                <a:schemeClr val="bg1"/>
              </a:solidFill>
              <a:latin typeface="+mj-lt"/>
              <a:cs typeface="Hellix"/>
            </a:endParaRPr>
          </a:p>
        </p:txBody>
      </p:sp>
      <p:sp>
        <p:nvSpPr>
          <p:cNvPr id="7" name="object 4">
            <a:extLst>
              <a:ext uri="{FF2B5EF4-FFF2-40B4-BE49-F238E27FC236}">
                <a16:creationId xmlns:a16="http://schemas.microsoft.com/office/drawing/2014/main" id="{8E03D436-EC95-43CD-9B85-68D3F420C43B}"/>
              </a:ext>
            </a:extLst>
          </p:cNvPr>
          <p:cNvSpPr txBox="1"/>
          <p:nvPr/>
        </p:nvSpPr>
        <p:spPr>
          <a:xfrm>
            <a:off x="4905936" y="4321442"/>
            <a:ext cx="3252543" cy="627464"/>
          </a:xfrm>
          <a:prstGeom prst="rect">
            <a:avLst/>
          </a:prstGeom>
        </p:spPr>
        <p:txBody>
          <a:bodyPr vert="horz" wrap="square" lIns="0" tIns="12700" rIns="0" bIns="0" rtlCol="0">
            <a:noAutofit/>
          </a:bodyPr>
          <a:lstStyle/>
          <a:p>
            <a:pPr algn="r">
              <a:lnSpc>
                <a:spcPct val="80000"/>
              </a:lnSpc>
              <a:tabLst>
                <a:tab pos="1274445" algn="l"/>
              </a:tabLst>
            </a:pPr>
            <a:r>
              <a:rPr lang="en-US" sz="4000" b="1" dirty="0" err="1">
                <a:solidFill>
                  <a:schemeClr val="bg1"/>
                </a:solidFill>
                <a:latin typeface="+mj-lt"/>
                <a:cs typeface="Hellix"/>
              </a:rPr>
              <a:t>中間</a:t>
            </a:r>
            <a:endParaRPr lang="en-AU" sz="4000" b="1" dirty="0">
              <a:solidFill>
                <a:schemeClr val="bg1"/>
              </a:solidFill>
              <a:latin typeface="+mj-lt"/>
              <a:cs typeface="Hellix"/>
            </a:endParaRPr>
          </a:p>
        </p:txBody>
      </p:sp>
      <p:sp>
        <p:nvSpPr>
          <p:cNvPr id="8" name="object 4">
            <a:extLst>
              <a:ext uri="{FF2B5EF4-FFF2-40B4-BE49-F238E27FC236}">
                <a16:creationId xmlns:a16="http://schemas.microsoft.com/office/drawing/2014/main" id="{63955370-E058-4684-904C-7C0DC788320F}"/>
              </a:ext>
            </a:extLst>
          </p:cNvPr>
          <p:cNvSpPr txBox="1"/>
          <p:nvPr/>
        </p:nvSpPr>
        <p:spPr>
          <a:xfrm>
            <a:off x="5986283" y="2279282"/>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高</a:t>
            </a:r>
            <a:endParaRPr lang="en-AU" sz="4000" b="1" dirty="0">
              <a:solidFill>
                <a:schemeClr val="bg1"/>
              </a:solidFill>
              <a:latin typeface="+mj-lt"/>
              <a:cs typeface="Hellix"/>
            </a:endParaRPr>
          </a:p>
        </p:txBody>
      </p:sp>
      <p:sp>
        <p:nvSpPr>
          <p:cNvPr id="9" name="object 4">
            <a:extLst>
              <a:ext uri="{FF2B5EF4-FFF2-40B4-BE49-F238E27FC236}">
                <a16:creationId xmlns:a16="http://schemas.microsoft.com/office/drawing/2014/main" id="{28314BB2-D991-4B45-97E9-E57D6BD341AD}"/>
              </a:ext>
            </a:extLst>
          </p:cNvPr>
          <p:cNvSpPr txBox="1"/>
          <p:nvPr/>
        </p:nvSpPr>
        <p:spPr>
          <a:xfrm>
            <a:off x="6992123" y="434108"/>
            <a:ext cx="3252543" cy="627464"/>
          </a:xfrm>
          <a:prstGeom prst="rect">
            <a:avLst/>
          </a:prstGeom>
        </p:spPr>
        <p:txBody>
          <a:bodyPr vert="horz" wrap="square" lIns="0" tIns="12700" rIns="0" bIns="0" rtlCol="0">
            <a:noAutofit/>
          </a:bodyPr>
          <a:lstStyle/>
          <a:p>
            <a:pPr algn="r">
              <a:lnSpc>
                <a:spcPct val="80000"/>
              </a:lnSpc>
              <a:tabLst>
                <a:tab pos="1274445" algn="l"/>
              </a:tabLst>
            </a:pPr>
            <a:r>
              <a:rPr lang="en-AU" sz="4000" b="1" dirty="0" err="1">
                <a:solidFill>
                  <a:schemeClr val="bg1"/>
                </a:solidFill>
                <a:latin typeface="+mj-lt"/>
                <a:cs typeface="Hellix"/>
              </a:rPr>
              <a:t>超高</a:t>
            </a:r>
            <a:endParaRPr lang="en-AU" sz="4000" b="1" dirty="0">
              <a:solidFill>
                <a:schemeClr val="bg1"/>
              </a:solidFill>
              <a:latin typeface="+mj-lt"/>
              <a:cs typeface="Hellix"/>
            </a:endParaRPr>
          </a:p>
        </p:txBody>
      </p:sp>
      <p:sp>
        <p:nvSpPr>
          <p:cNvPr id="10" name="TextBox 9">
            <a:extLst>
              <a:ext uri="{FF2B5EF4-FFF2-40B4-BE49-F238E27FC236}">
                <a16:creationId xmlns:a16="http://schemas.microsoft.com/office/drawing/2014/main" id="{CE58DE5E-0CEC-4185-8FDE-53BF91C26DDE}"/>
              </a:ext>
            </a:extLst>
          </p:cNvPr>
          <p:cNvSpPr txBox="1"/>
          <p:nvPr/>
        </p:nvSpPr>
        <p:spPr>
          <a:xfrm>
            <a:off x="1666213" y="6020135"/>
            <a:ext cx="2760133" cy="1105432"/>
          </a:xfrm>
          <a:prstGeom prst="rect">
            <a:avLst/>
          </a:prstGeom>
          <a:noFill/>
        </p:spPr>
        <p:txBody>
          <a:bodyPr wrap="square" lIns="0" tIns="0" rIns="0" bIns="0" rtlCol="0">
            <a:noAutofit/>
          </a:bodyPr>
          <a:lstStyle/>
          <a:p>
            <a:pPr algn="ctr">
              <a:lnSpc>
                <a:spcPct val="90000"/>
              </a:lnSpc>
            </a:pPr>
            <a:r>
              <a:rPr lang="en-AU" sz="2000" b="1" dirty="0">
                <a:solidFill>
                  <a:schemeClr val="bg1"/>
                </a:solidFill>
              </a:rPr>
              <a:t>イーデン・ヴァレー</a:t>
            </a:r>
            <a:r>
              <a:rPr lang="en-AU" b="1" dirty="0">
                <a:solidFill>
                  <a:schemeClr val="bg1"/>
                </a:solidFill>
              </a:rPr>
              <a:t>310–540M</a:t>
            </a:r>
            <a:r>
              <a:rPr lang="en-AU" dirty="0">
                <a:solidFill>
                  <a:schemeClr val="bg1"/>
                </a:solidFill>
              </a:rPr>
              <a:t> (1017–1772FT)</a:t>
            </a:r>
          </a:p>
        </p:txBody>
      </p:sp>
      <p:sp>
        <p:nvSpPr>
          <p:cNvPr id="11" name="TextBox 10">
            <a:extLst>
              <a:ext uri="{FF2B5EF4-FFF2-40B4-BE49-F238E27FC236}">
                <a16:creationId xmlns:a16="http://schemas.microsoft.com/office/drawing/2014/main" id="{7A1950C4-5441-43F1-9142-6DA439A3270C}"/>
              </a:ext>
            </a:extLst>
          </p:cNvPr>
          <p:cNvSpPr txBox="1"/>
          <p:nvPr/>
        </p:nvSpPr>
        <p:spPr>
          <a:xfrm>
            <a:off x="5944188" y="4904290"/>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500–749M</a:t>
            </a:r>
          </a:p>
          <a:p>
            <a:pPr algn="r">
              <a:lnSpc>
                <a:spcPct val="90000"/>
              </a:lnSpc>
            </a:pPr>
            <a:r>
              <a:rPr lang="en-AU" dirty="0">
                <a:solidFill>
                  <a:schemeClr val="bg1"/>
                </a:solidFill>
              </a:rPr>
              <a:t>1640–2459FT</a:t>
            </a:r>
          </a:p>
        </p:txBody>
      </p:sp>
      <p:sp>
        <p:nvSpPr>
          <p:cNvPr id="12" name="TextBox 11">
            <a:extLst>
              <a:ext uri="{FF2B5EF4-FFF2-40B4-BE49-F238E27FC236}">
                <a16:creationId xmlns:a16="http://schemas.microsoft.com/office/drawing/2014/main" id="{49BBC7B2-C2B4-485D-B04F-D686E2E773DB}"/>
              </a:ext>
            </a:extLst>
          </p:cNvPr>
          <p:cNvSpPr txBox="1"/>
          <p:nvPr/>
        </p:nvSpPr>
        <p:spPr>
          <a:xfrm>
            <a:off x="7032035" y="2869569"/>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750–999M</a:t>
            </a:r>
          </a:p>
          <a:p>
            <a:pPr algn="r">
              <a:lnSpc>
                <a:spcPct val="90000"/>
              </a:lnSpc>
            </a:pPr>
            <a:r>
              <a:rPr lang="en-AU" dirty="0">
                <a:solidFill>
                  <a:schemeClr val="bg1"/>
                </a:solidFill>
              </a:rPr>
              <a:t>2460–3279FT</a:t>
            </a:r>
          </a:p>
        </p:txBody>
      </p:sp>
      <p:sp>
        <p:nvSpPr>
          <p:cNvPr id="13" name="TextBox 12">
            <a:extLst>
              <a:ext uri="{FF2B5EF4-FFF2-40B4-BE49-F238E27FC236}">
                <a16:creationId xmlns:a16="http://schemas.microsoft.com/office/drawing/2014/main" id="{ED19ED54-BE6E-45CE-AB62-58E9ABB843FF}"/>
              </a:ext>
            </a:extLst>
          </p:cNvPr>
          <p:cNvSpPr txBox="1"/>
          <p:nvPr/>
        </p:nvSpPr>
        <p:spPr>
          <a:xfrm>
            <a:off x="8021558" y="999201"/>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&gt;1000M</a:t>
            </a:r>
          </a:p>
          <a:p>
            <a:pPr algn="r">
              <a:lnSpc>
                <a:spcPct val="90000"/>
              </a:lnSpc>
            </a:pPr>
            <a:r>
              <a:rPr lang="en-AU" dirty="0">
                <a:solidFill>
                  <a:schemeClr val="bg1"/>
                </a:solidFill>
              </a:rPr>
              <a:t>&gt;3280FT</a:t>
            </a:r>
          </a:p>
        </p:txBody>
      </p:sp>
      <p:sp>
        <p:nvSpPr>
          <p:cNvPr id="14" name="TextBox 13">
            <a:extLst>
              <a:ext uri="{FF2B5EF4-FFF2-40B4-BE49-F238E27FC236}">
                <a16:creationId xmlns:a16="http://schemas.microsoft.com/office/drawing/2014/main" id="{3EF4795E-584F-4C4F-BCB6-51377E1413EC}"/>
              </a:ext>
            </a:extLst>
          </p:cNvPr>
          <p:cNvSpPr txBox="1"/>
          <p:nvPr/>
        </p:nvSpPr>
        <p:spPr>
          <a:xfrm>
            <a:off x="4905936" y="6793645"/>
            <a:ext cx="2175694" cy="1105432"/>
          </a:xfrm>
          <a:prstGeom prst="rect">
            <a:avLst/>
          </a:prstGeom>
          <a:noFill/>
        </p:spPr>
        <p:txBody>
          <a:bodyPr wrap="square" lIns="0" tIns="0" rIns="0" bIns="0" rtlCol="0">
            <a:noAutofit/>
          </a:bodyPr>
          <a:lstStyle/>
          <a:p>
            <a:pPr algn="r">
              <a:lnSpc>
                <a:spcPct val="90000"/>
              </a:lnSpc>
            </a:pPr>
            <a:r>
              <a:rPr lang="en-AU" b="1" dirty="0">
                <a:solidFill>
                  <a:schemeClr val="bg1"/>
                </a:solidFill>
              </a:rPr>
              <a:t>0–499M</a:t>
            </a:r>
          </a:p>
          <a:p>
            <a:pPr algn="r">
              <a:lnSpc>
                <a:spcPct val="90000"/>
              </a:lnSpc>
            </a:pPr>
            <a:r>
              <a:rPr lang="en-AU" dirty="0">
                <a:solidFill>
                  <a:schemeClr val="bg1"/>
                </a:solidFill>
              </a:rPr>
              <a:t>0–1639FT</a:t>
            </a:r>
          </a:p>
        </p:txBody>
      </p:sp>
      <p:sp>
        <p:nvSpPr>
          <p:cNvPr id="15" name="TextBox 14">
            <a:extLst>
              <a:ext uri="{FF2B5EF4-FFF2-40B4-BE49-F238E27FC236}">
                <a16:creationId xmlns:a16="http://schemas.microsoft.com/office/drawing/2014/main" id="{81E22677-A681-4971-8D25-B2557500A036}"/>
              </a:ext>
            </a:extLst>
          </p:cNvPr>
          <p:cNvSpPr txBox="1"/>
          <p:nvPr/>
        </p:nvSpPr>
        <p:spPr>
          <a:xfrm>
            <a:off x="713215" y="4321442"/>
            <a:ext cx="4192721" cy="1105432"/>
          </a:xfrm>
          <a:prstGeom prst="rect">
            <a:avLst/>
          </a:prstGeom>
          <a:noFill/>
        </p:spPr>
        <p:txBody>
          <a:bodyPr wrap="square" lIns="0" tIns="0" rIns="0" bIns="0" rtlCol="0">
            <a:noAutofit/>
          </a:bodyPr>
          <a:lstStyle/>
          <a:p>
            <a:pPr>
              <a:lnSpc>
                <a:spcPct val="90000"/>
              </a:lnSpc>
            </a:pPr>
            <a:r>
              <a:rPr lang="en-AU" b="1" dirty="0" err="1">
                <a:solidFill>
                  <a:schemeClr val="bg1"/>
                </a:solidFill>
              </a:rPr>
              <a:t>多様なメゾクリマのあるより冷涼な気候</a:t>
            </a:r>
            <a:endParaRPr lang="en-AU" dirty="0">
              <a:solidFill>
                <a:schemeClr val="bg1"/>
              </a:solidFill>
            </a:endParaRPr>
          </a:p>
        </p:txBody>
      </p:sp>
    </p:spTree>
    <p:extLst>
      <p:ext uri="{BB962C8B-B14F-4D97-AF65-F5344CB8AC3E}">
        <p14:creationId xmlns:p14="http://schemas.microsoft.com/office/powerpoint/2010/main" val="3624434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09534-0187-4ECD-B0B7-E02AC4992A59}"/>
              </a:ext>
            </a:extLst>
          </p:cNvPr>
          <p:cNvSpPr txBox="1"/>
          <p:nvPr/>
        </p:nvSpPr>
        <p:spPr>
          <a:xfrm>
            <a:off x="5404900" y="1375104"/>
            <a:ext cx="4741992" cy="1107996"/>
          </a:xfrm>
          <a:prstGeom prst="rect">
            <a:avLst/>
          </a:prstGeom>
          <a:noFill/>
        </p:spPr>
        <p:txBody>
          <a:bodyPr wrap="square" lIns="0" tIns="0" rIns="0" bIns="0" rtlCol="0" anchor="t" anchorCtr="0">
            <a:spAutoFit/>
          </a:bodyPr>
          <a:lstStyle/>
          <a:p>
            <a:r>
              <a:rPr lang="ja-JP" altLang="en-US">
                <a:solidFill>
                  <a:schemeClr val="bg1"/>
                </a:solidFill>
              </a:rPr>
              <a:t>イーデン・ヴァレーの地形は変化に富んでいて、土壌の種類も多様です。最もよく見られるのは浅い岩石質の土壌で、色は灰色や茶色、ローム質の砂や粘土質ロームなどが見られます。</a:t>
            </a:r>
            <a:endParaRPr lang="en-AU" dirty="0">
              <a:solidFill>
                <a:schemeClr val="bg1"/>
              </a:solidFill>
            </a:endParaRPr>
          </a:p>
        </p:txBody>
      </p:sp>
      <p:sp>
        <p:nvSpPr>
          <p:cNvPr id="4" name="object 4">
            <a:extLst>
              <a:ext uri="{FF2B5EF4-FFF2-40B4-BE49-F238E27FC236}">
                <a16:creationId xmlns:a16="http://schemas.microsoft.com/office/drawing/2014/main" id="{58ECF21A-BC72-4369-8A01-F910B258AB98}"/>
              </a:ext>
            </a:extLst>
          </p:cNvPr>
          <p:cNvSpPr txBox="1"/>
          <p:nvPr/>
        </p:nvSpPr>
        <p:spPr>
          <a:xfrm>
            <a:off x="-221999" y="896420"/>
            <a:ext cx="5345906" cy="2047390"/>
          </a:xfrm>
          <a:prstGeom prst="rect">
            <a:avLst/>
          </a:prstGeom>
        </p:spPr>
        <p:txBody>
          <a:bodyPr vert="horz" wrap="none" lIns="0" tIns="12700" rIns="0" bIns="0" rtlCol="0">
            <a:noAutofit/>
          </a:bodyPr>
          <a:lstStyle/>
          <a:p>
            <a:pPr>
              <a:tabLst>
                <a:tab pos="1274445" algn="l"/>
              </a:tabLst>
            </a:pPr>
            <a:r>
              <a:rPr lang="en-AU" sz="15000" b="1" spc="-1000" dirty="0" err="1">
                <a:solidFill>
                  <a:schemeClr val="bg1"/>
                </a:solidFill>
                <a:latin typeface="+mj-lt"/>
                <a:cs typeface="Hellix"/>
              </a:rPr>
              <a:t>土壌</a:t>
            </a:r>
            <a:endParaRPr lang="en-AU" sz="15000" b="1" spc="-1000" dirty="0">
              <a:solidFill>
                <a:schemeClr val="bg1"/>
              </a:solidFill>
              <a:latin typeface="+mj-lt"/>
              <a:cs typeface="Hellix"/>
            </a:endParaRPr>
          </a:p>
        </p:txBody>
      </p:sp>
    </p:spTree>
    <p:extLst>
      <p:ext uri="{BB962C8B-B14F-4D97-AF65-F5344CB8AC3E}">
        <p14:creationId xmlns:p14="http://schemas.microsoft.com/office/powerpoint/2010/main" val="357488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27C6-C96E-453C-8112-8A832327F406}"/>
              </a:ext>
            </a:extLst>
          </p:cNvPr>
          <p:cNvSpPr txBox="1">
            <a:spLocks/>
          </p:cNvSpPr>
          <p:nvPr/>
        </p:nvSpPr>
        <p:spPr>
          <a:xfrm>
            <a:off x="6038233" y="1788547"/>
            <a:ext cx="3961173" cy="52101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AU" sz="2000" b="1" dirty="0" err="1">
                <a:solidFill>
                  <a:schemeClr val="accent1"/>
                </a:solidFill>
              </a:rPr>
              <a:t>ブドウ栽培</a:t>
            </a:r>
            <a:endParaRPr lang="en-AU" sz="2000" b="1" dirty="0">
              <a:solidFill>
                <a:schemeClr val="accent1"/>
              </a:solidFill>
            </a:endParaRPr>
          </a:p>
          <a:p>
            <a:pPr marL="0" indent="0">
              <a:spcBef>
                <a:spcPts val="0"/>
              </a:spcBef>
              <a:buNone/>
            </a:pPr>
            <a:r>
              <a:rPr lang="en-AU" sz="2000" b="1" dirty="0" err="1">
                <a:solidFill>
                  <a:schemeClr val="accent1"/>
                </a:solidFill>
              </a:rPr>
              <a:t>伝統が革新と出会う場所</a:t>
            </a:r>
            <a:endParaRPr lang="en-AU" sz="2000" b="1" dirty="0">
              <a:solidFill>
                <a:schemeClr val="accent1"/>
              </a:solidFill>
            </a:endParaRPr>
          </a:p>
          <a:p>
            <a:pPr marL="0" indent="0">
              <a:spcBef>
                <a:spcPts val="0"/>
              </a:spcBef>
              <a:buNone/>
            </a:pPr>
            <a:r>
              <a:rPr lang="en-AU" dirty="0">
                <a:solidFill>
                  <a:schemeClr val="bg1"/>
                </a:solidFill>
              </a:rPr>
              <a:t>500軒以上のブドウ農家</a:t>
            </a:r>
          </a:p>
          <a:p>
            <a:pPr marL="0" indent="0">
              <a:spcBef>
                <a:spcPts val="0"/>
              </a:spcBef>
              <a:buNone/>
            </a:pPr>
            <a:r>
              <a:rPr lang="en-AU" dirty="0">
                <a:solidFill>
                  <a:schemeClr val="bg1"/>
                </a:solidFill>
              </a:rPr>
              <a:t>5世代、6世代続く農家も</a:t>
            </a:r>
          </a:p>
          <a:p>
            <a:pPr marL="0" indent="0">
              <a:spcBef>
                <a:spcPts val="0"/>
              </a:spcBef>
              <a:buNone/>
            </a:pPr>
            <a:r>
              <a:rPr lang="en-AU" dirty="0" err="1">
                <a:solidFill>
                  <a:schemeClr val="bg1"/>
                </a:solidFill>
              </a:rPr>
              <a:t>近年ではサステナビリティに</a:t>
            </a:r>
            <a:endParaRPr lang="en-AU" dirty="0">
              <a:solidFill>
                <a:schemeClr val="bg1"/>
              </a:solidFill>
            </a:endParaRPr>
          </a:p>
          <a:p>
            <a:pPr marL="0" indent="0">
              <a:spcBef>
                <a:spcPts val="0"/>
              </a:spcBef>
              <a:buNone/>
            </a:pPr>
            <a:r>
              <a:rPr lang="en-AU" dirty="0" err="1">
                <a:solidFill>
                  <a:schemeClr val="bg1"/>
                </a:solidFill>
              </a:rPr>
              <a:t>より注力したブドウ栽培を実践</a:t>
            </a:r>
            <a:endParaRPr lang="en-AU" dirty="0">
              <a:solidFill>
                <a:schemeClr val="bg1"/>
              </a:solidFill>
            </a:endParaRPr>
          </a:p>
          <a:p>
            <a:pPr marL="0" indent="0">
              <a:spcBef>
                <a:spcPts val="0"/>
              </a:spcBef>
              <a:buNone/>
            </a:pPr>
            <a:endParaRPr lang="en-AU" dirty="0">
              <a:solidFill>
                <a:schemeClr val="bg1"/>
              </a:solidFill>
            </a:endParaRPr>
          </a:p>
          <a:p>
            <a:pPr marL="0" indent="0">
              <a:spcBef>
                <a:spcPts val="0"/>
              </a:spcBef>
              <a:buNone/>
            </a:pPr>
            <a:r>
              <a:rPr lang="en-AU" sz="2000" b="1" dirty="0" err="1">
                <a:solidFill>
                  <a:schemeClr val="accent1"/>
                </a:solidFill>
              </a:rPr>
              <a:t>収穫</a:t>
            </a:r>
            <a:endParaRPr lang="en-AU" sz="2000" b="1" dirty="0">
              <a:solidFill>
                <a:schemeClr val="accent1"/>
              </a:solidFill>
            </a:endParaRPr>
          </a:p>
          <a:p>
            <a:pPr marL="0" indent="0">
              <a:spcBef>
                <a:spcPts val="0"/>
              </a:spcBef>
              <a:buNone/>
            </a:pPr>
            <a:r>
              <a:rPr lang="ja-JP" altLang="en-US" b="1">
                <a:solidFill>
                  <a:schemeClr val="bg1"/>
                </a:solidFill>
              </a:rPr>
              <a:t>バロッサ・ヴァレー </a:t>
            </a:r>
          </a:p>
          <a:p>
            <a:pPr marL="0" indent="0">
              <a:spcBef>
                <a:spcPts val="0"/>
              </a:spcBef>
              <a:buNone/>
            </a:pPr>
            <a:r>
              <a:rPr lang="en-US" altLang="ja-JP" b="1" dirty="0">
                <a:solidFill>
                  <a:schemeClr val="bg1"/>
                </a:solidFill>
              </a:rPr>
              <a:t>2</a:t>
            </a:r>
            <a:r>
              <a:rPr lang="ja-JP" altLang="en-US" b="1">
                <a:solidFill>
                  <a:schemeClr val="bg1"/>
                </a:solidFill>
              </a:rPr>
              <a:t>月中旬～</a:t>
            </a:r>
            <a:r>
              <a:rPr lang="en-US" altLang="ja-JP" b="1" dirty="0">
                <a:solidFill>
                  <a:schemeClr val="bg1"/>
                </a:solidFill>
              </a:rPr>
              <a:t>4</a:t>
            </a:r>
            <a:r>
              <a:rPr lang="ja-JP" altLang="en-US" b="1">
                <a:solidFill>
                  <a:schemeClr val="bg1"/>
                </a:solidFill>
              </a:rPr>
              <a:t>月下旬</a:t>
            </a:r>
          </a:p>
          <a:p>
            <a:pPr marL="0" indent="0">
              <a:spcBef>
                <a:spcPts val="0"/>
              </a:spcBef>
              <a:buNone/>
            </a:pPr>
            <a:r>
              <a:rPr lang="ja-JP" altLang="en-US" b="1">
                <a:solidFill>
                  <a:schemeClr val="bg1"/>
                </a:solidFill>
              </a:rPr>
              <a:t>イーデン・ヴァレー </a:t>
            </a:r>
          </a:p>
          <a:p>
            <a:pPr marL="0" indent="0">
              <a:spcBef>
                <a:spcPts val="0"/>
              </a:spcBef>
              <a:buNone/>
            </a:pPr>
            <a:r>
              <a:rPr lang="en-US" altLang="ja-JP" b="1" dirty="0">
                <a:solidFill>
                  <a:schemeClr val="bg1"/>
                </a:solidFill>
              </a:rPr>
              <a:t>3</a:t>
            </a:r>
            <a:r>
              <a:rPr lang="ja-JP" altLang="en-US" b="1">
                <a:solidFill>
                  <a:schemeClr val="bg1"/>
                </a:solidFill>
              </a:rPr>
              <a:t>月中旬～</a:t>
            </a:r>
            <a:r>
              <a:rPr lang="en-US" altLang="ja-JP" b="1" dirty="0">
                <a:solidFill>
                  <a:schemeClr val="bg1"/>
                </a:solidFill>
              </a:rPr>
              <a:t>4</a:t>
            </a:r>
            <a:r>
              <a:rPr lang="ja-JP" altLang="en-US" b="1">
                <a:solidFill>
                  <a:schemeClr val="bg1"/>
                </a:solidFill>
              </a:rPr>
              <a:t>月</a:t>
            </a:r>
            <a:r>
              <a:rPr lang="en-US" altLang="ja-JP" b="1" dirty="0">
                <a:solidFill>
                  <a:schemeClr val="bg1"/>
                </a:solidFill>
              </a:rPr>
              <a:t>/5</a:t>
            </a:r>
            <a:r>
              <a:rPr lang="ja-JP" altLang="en-US" b="1">
                <a:solidFill>
                  <a:schemeClr val="bg1"/>
                </a:solidFill>
              </a:rPr>
              <a:t>月上旬 </a:t>
            </a:r>
          </a:p>
          <a:p>
            <a:pPr marL="0" indent="0">
              <a:spcBef>
                <a:spcPts val="0"/>
              </a:spcBef>
              <a:buNone/>
            </a:pPr>
            <a:r>
              <a:rPr lang="ja-JP" altLang="en-US" b="1">
                <a:solidFill>
                  <a:schemeClr val="bg1"/>
                </a:solidFill>
              </a:rPr>
              <a:t>ハイ・イーデン </a:t>
            </a:r>
          </a:p>
          <a:p>
            <a:pPr marL="0" indent="0">
              <a:spcBef>
                <a:spcPts val="0"/>
              </a:spcBef>
              <a:buNone/>
            </a:pPr>
            <a:r>
              <a:rPr lang="ja-JP" altLang="en-US" b="1">
                <a:solidFill>
                  <a:schemeClr val="bg1"/>
                </a:solidFill>
              </a:rPr>
              <a:t>イーデン・ヴァレーより最長</a:t>
            </a:r>
            <a:r>
              <a:rPr lang="en-US" altLang="ja-JP" b="1" dirty="0">
                <a:solidFill>
                  <a:schemeClr val="bg1"/>
                </a:solidFill>
              </a:rPr>
              <a:t>1</a:t>
            </a:r>
            <a:r>
              <a:rPr lang="ja-JP" altLang="en-US" b="1">
                <a:solidFill>
                  <a:schemeClr val="bg1"/>
                </a:solidFill>
              </a:rPr>
              <a:t>ヶ月後</a:t>
            </a:r>
            <a:endParaRPr lang="en-AU" dirty="0">
              <a:solidFill>
                <a:schemeClr val="bg1"/>
              </a:solidFill>
            </a:endParaRPr>
          </a:p>
        </p:txBody>
      </p:sp>
      <p:sp>
        <p:nvSpPr>
          <p:cNvPr id="4" name="object 4">
            <a:extLst>
              <a:ext uri="{FF2B5EF4-FFF2-40B4-BE49-F238E27FC236}">
                <a16:creationId xmlns:a16="http://schemas.microsoft.com/office/drawing/2014/main" id="{F1F72F5E-3200-4046-8433-6E17E3CBDC47}"/>
              </a:ext>
            </a:extLst>
          </p:cNvPr>
          <p:cNvSpPr txBox="1"/>
          <p:nvPr/>
        </p:nvSpPr>
        <p:spPr>
          <a:xfrm>
            <a:off x="355621" y="2582252"/>
            <a:ext cx="5545394" cy="1811382"/>
          </a:xfrm>
          <a:prstGeom prst="rect">
            <a:avLst/>
          </a:prstGeom>
        </p:spPr>
        <p:txBody>
          <a:bodyPr vert="horz" wrap="square" lIns="0" tIns="12700" rIns="0" bIns="0" rtlCol="0" anchor="t" anchorCtr="0">
            <a:noAutofit/>
          </a:bodyPr>
          <a:lstStyle/>
          <a:p>
            <a:pPr>
              <a:lnSpc>
                <a:spcPct val="80000"/>
              </a:lnSpc>
              <a:tabLst>
                <a:tab pos="1274445" algn="l"/>
              </a:tabLst>
            </a:pPr>
            <a:r>
              <a:rPr lang="en-AU" sz="4500" b="1" dirty="0" err="1">
                <a:solidFill>
                  <a:schemeClr val="bg1"/>
                </a:solidFill>
                <a:latin typeface="+mj-lt"/>
                <a:cs typeface="Hellix"/>
              </a:rPr>
              <a:t>バロッサの</a:t>
            </a:r>
            <a:r>
              <a:rPr lang="en-AU" sz="4500" b="1" dirty="0">
                <a:solidFill>
                  <a:schemeClr val="accent1"/>
                </a:solidFill>
                <a:cs typeface="Hellix"/>
              </a:rPr>
              <a:t> </a:t>
            </a:r>
          </a:p>
          <a:p>
            <a:pPr>
              <a:lnSpc>
                <a:spcPct val="80000"/>
              </a:lnSpc>
              <a:tabLst>
                <a:tab pos="1274445" algn="l"/>
              </a:tabLst>
            </a:pPr>
            <a:r>
              <a:rPr lang="en-AU" sz="4500" b="1" dirty="0" err="1">
                <a:solidFill>
                  <a:schemeClr val="accent1"/>
                </a:solidFill>
                <a:cs typeface="Hellix"/>
              </a:rPr>
              <a:t>ブドウ栽培と醸造</a:t>
            </a:r>
            <a:endParaRPr lang="en-AU" sz="4500" b="1" dirty="0">
              <a:solidFill>
                <a:schemeClr val="bg1"/>
              </a:solidFill>
              <a:latin typeface="+mj-lt"/>
              <a:cs typeface="Hellix"/>
            </a:endParaRPr>
          </a:p>
        </p:txBody>
      </p:sp>
    </p:spTree>
    <p:extLst>
      <p:ext uri="{BB962C8B-B14F-4D97-AF65-F5344CB8AC3E}">
        <p14:creationId xmlns:p14="http://schemas.microsoft.com/office/powerpoint/2010/main" val="70652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C581E-E20A-4D63-9D15-0F1904038BA5}"/>
              </a:ext>
            </a:extLst>
          </p:cNvPr>
          <p:cNvSpPr txBox="1"/>
          <p:nvPr/>
        </p:nvSpPr>
        <p:spPr>
          <a:xfrm>
            <a:off x="685094" y="5758077"/>
            <a:ext cx="1963679" cy="523220"/>
          </a:xfrm>
          <a:prstGeom prst="rect">
            <a:avLst/>
          </a:prstGeom>
          <a:noFill/>
        </p:spPr>
        <p:txBody>
          <a:bodyPr wrap="square" rtlCol="0">
            <a:noAutofit/>
          </a:bodyPr>
          <a:lstStyle/>
          <a:p>
            <a:pPr algn="ctr"/>
            <a:r>
              <a:rPr lang="en-AU" sz="1600" b="1" dirty="0" err="1"/>
              <a:t>低温マセラシオン</a:t>
            </a:r>
            <a:endParaRPr lang="en-AU" sz="1600" b="1" dirty="0"/>
          </a:p>
        </p:txBody>
      </p:sp>
      <p:sp>
        <p:nvSpPr>
          <p:cNvPr id="4" name="TextBox 3">
            <a:extLst>
              <a:ext uri="{FF2B5EF4-FFF2-40B4-BE49-F238E27FC236}">
                <a16:creationId xmlns:a16="http://schemas.microsoft.com/office/drawing/2014/main" id="{C520F96C-0DF2-4796-A74B-CAC3B9A52B4B}"/>
              </a:ext>
            </a:extLst>
          </p:cNvPr>
          <p:cNvSpPr txBox="1"/>
          <p:nvPr/>
        </p:nvSpPr>
        <p:spPr>
          <a:xfrm>
            <a:off x="2648774" y="5758077"/>
            <a:ext cx="2640980" cy="680532"/>
          </a:xfrm>
          <a:prstGeom prst="rect">
            <a:avLst/>
          </a:prstGeom>
          <a:noFill/>
        </p:spPr>
        <p:txBody>
          <a:bodyPr wrap="square" rtlCol="0">
            <a:noAutofit/>
          </a:bodyPr>
          <a:lstStyle/>
          <a:p>
            <a:pPr algn="ctr"/>
            <a:r>
              <a:rPr lang="en-AU" sz="1600" b="1" dirty="0" err="1"/>
              <a:t>発酵後マセラシオン</a:t>
            </a:r>
            <a:endParaRPr lang="en-AU" sz="1600" b="1" dirty="0"/>
          </a:p>
        </p:txBody>
      </p:sp>
      <p:sp>
        <p:nvSpPr>
          <p:cNvPr id="5" name="TextBox 4">
            <a:extLst>
              <a:ext uri="{FF2B5EF4-FFF2-40B4-BE49-F238E27FC236}">
                <a16:creationId xmlns:a16="http://schemas.microsoft.com/office/drawing/2014/main" id="{B9AE8621-9657-4DE3-8470-9913BCF76961}"/>
              </a:ext>
            </a:extLst>
          </p:cNvPr>
          <p:cNvSpPr txBox="1"/>
          <p:nvPr/>
        </p:nvSpPr>
        <p:spPr>
          <a:xfrm>
            <a:off x="5615694" y="5758077"/>
            <a:ext cx="1896791" cy="598846"/>
          </a:xfrm>
          <a:prstGeom prst="rect">
            <a:avLst/>
          </a:prstGeom>
          <a:noFill/>
        </p:spPr>
        <p:txBody>
          <a:bodyPr wrap="square" rtlCol="0">
            <a:noAutofit/>
          </a:bodyPr>
          <a:lstStyle/>
          <a:p>
            <a:pPr algn="ctr"/>
            <a:r>
              <a:rPr lang="en-AU" sz="1600" dirty="0" err="1"/>
              <a:t>全房発酵</a:t>
            </a:r>
            <a:endParaRPr lang="en-AU" sz="1600" dirty="0"/>
          </a:p>
        </p:txBody>
      </p:sp>
      <p:sp>
        <p:nvSpPr>
          <p:cNvPr id="6" name="TextBox 5">
            <a:extLst>
              <a:ext uri="{FF2B5EF4-FFF2-40B4-BE49-F238E27FC236}">
                <a16:creationId xmlns:a16="http://schemas.microsoft.com/office/drawing/2014/main" id="{36296B33-F60A-4DFF-A35C-76C71545EC43}"/>
              </a:ext>
            </a:extLst>
          </p:cNvPr>
          <p:cNvSpPr txBox="1"/>
          <p:nvPr/>
        </p:nvSpPr>
        <p:spPr>
          <a:xfrm>
            <a:off x="8051326" y="5758077"/>
            <a:ext cx="1750536" cy="523220"/>
          </a:xfrm>
          <a:prstGeom prst="rect">
            <a:avLst/>
          </a:prstGeom>
          <a:noFill/>
        </p:spPr>
        <p:txBody>
          <a:bodyPr wrap="square" rtlCol="0">
            <a:noAutofit/>
          </a:bodyPr>
          <a:lstStyle/>
          <a:p>
            <a:pPr algn="ctr"/>
            <a:r>
              <a:rPr lang="en-AU" sz="1600" b="1" dirty="0" err="1"/>
              <a:t>異なる種類の酵母</a:t>
            </a:r>
            <a:endParaRPr lang="en-AU" sz="1600" dirty="0"/>
          </a:p>
        </p:txBody>
      </p:sp>
      <p:sp>
        <p:nvSpPr>
          <p:cNvPr id="7" name="object 4">
            <a:extLst>
              <a:ext uri="{FF2B5EF4-FFF2-40B4-BE49-F238E27FC236}">
                <a16:creationId xmlns:a16="http://schemas.microsoft.com/office/drawing/2014/main" id="{5F68A86D-7E6B-4683-946C-344B10E8C433}"/>
              </a:ext>
            </a:extLst>
          </p:cNvPr>
          <p:cNvSpPr txBox="1"/>
          <p:nvPr/>
        </p:nvSpPr>
        <p:spPr>
          <a:xfrm>
            <a:off x="-1" y="448242"/>
            <a:ext cx="10663237" cy="517775"/>
          </a:xfrm>
          <a:prstGeom prst="rect">
            <a:avLst/>
          </a:prstGeom>
        </p:spPr>
        <p:txBody>
          <a:bodyPr vert="horz" wrap="none" lIns="0" tIns="12700" rIns="0" bIns="0" rtlCol="0">
            <a:noAutofit/>
          </a:bodyPr>
          <a:lstStyle/>
          <a:p>
            <a:pPr>
              <a:tabLst>
                <a:tab pos="1274445" algn="l"/>
              </a:tabLst>
            </a:pPr>
            <a:r>
              <a:rPr lang="en-AU" sz="3300" b="1" dirty="0" err="1">
                <a:solidFill>
                  <a:schemeClr val="bg1"/>
                </a:solidFill>
                <a:latin typeface="+mj-lt"/>
                <a:cs typeface="Hellix"/>
              </a:rPr>
              <a:t>醸造</a:t>
            </a:r>
            <a:r>
              <a:rPr lang="en-AU" sz="3300" b="1" dirty="0">
                <a:solidFill>
                  <a:schemeClr val="bg1"/>
                </a:solidFill>
                <a:latin typeface="+mj-lt"/>
                <a:cs typeface="Hellix"/>
              </a:rPr>
              <a:t>:</a:t>
            </a:r>
          </a:p>
        </p:txBody>
      </p:sp>
      <p:sp>
        <p:nvSpPr>
          <p:cNvPr id="8" name="object 4">
            <a:extLst>
              <a:ext uri="{FF2B5EF4-FFF2-40B4-BE49-F238E27FC236}">
                <a16:creationId xmlns:a16="http://schemas.microsoft.com/office/drawing/2014/main" id="{6514C928-07C6-400D-BF81-13B5CCADE29B}"/>
              </a:ext>
            </a:extLst>
          </p:cNvPr>
          <p:cNvSpPr txBox="1"/>
          <p:nvPr/>
        </p:nvSpPr>
        <p:spPr>
          <a:xfrm>
            <a:off x="-1" y="855225"/>
            <a:ext cx="10911538" cy="649110"/>
          </a:xfrm>
          <a:prstGeom prst="rect">
            <a:avLst/>
          </a:prstGeom>
        </p:spPr>
        <p:txBody>
          <a:bodyPr vert="horz" wrap="none" lIns="0" tIns="0" rIns="0" bIns="0" rtlCol="0">
            <a:noAutofit/>
          </a:bodyPr>
          <a:lstStyle/>
          <a:p>
            <a:pPr>
              <a:tabLst>
                <a:tab pos="1274445" algn="l"/>
              </a:tabLst>
            </a:pPr>
            <a:r>
              <a:rPr lang="en-AU" sz="5200" b="1" spc="300" dirty="0" err="1">
                <a:latin typeface="+mj-lt"/>
                <a:cs typeface="Hellix"/>
              </a:rPr>
              <a:t>正統派</a:t>
            </a:r>
            <a:r>
              <a:rPr lang="en-US" sz="5200" b="1" spc="300" dirty="0" err="1">
                <a:latin typeface="+mj-lt"/>
                <a:cs typeface="Hellix"/>
              </a:rPr>
              <a:t>の技術</a:t>
            </a:r>
            <a:r>
              <a:rPr lang="en-AU" sz="5200" b="1" spc="300" dirty="0" err="1">
                <a:latin typeface="+mj-lt"/>
                <a:cs typeface="Hellix"/>
              </a:rPr>
              <a:t>と</a:t>
            </a:r>
            <a:endParaRPr lang="en-AU" sz="5200" b="1" spc="300" dirty="0">
              <a:latin typeface="+mj-lt"/>
              <a:cs typeface="Hellix"/>
            </a:endParaRPr>
          </a:p>
        </p:txBody>
      </p:sp>
      <p:sp>
        <p:nvSpPr>
          <p:cNvPr id="9" name="object 4">
            <a:extLst>
              <a:ext uri="{FF2B5EF4-FFF2-40B4-BE49-F238E27FC236}">
                <a16:creationId xmlns:a16="http://schemas.microsoft.com/office/drawing/2014/main" id="{B5F916D0-0DB8-4DD3-8188-344E6C59DBFC}"/>
              </a:ext>
            </a:extLst>
          </p:cNvPr>
          <p:cNvSpPr txBox="1"/>
          <p:nvPr/>
        </p:nvSpPr>
        <p:spPr>
          <a:xfrm>
            <a:off x="-28576" y="1461979"/>
            <a:ext cx="10691812" cy="740446"/>
          </a:xfrm>
          <a:prstGeom prst="rect">
            <a:avLst/>
          </a:prstGeom>
        </p:spPr>
        <p:txBody>
          <a:bodyPr vert="horz" wrap="none" lIns="0" tIns="0" rIns="0" bIns="0" rtlCol="0">
            <a:noAutofit/>
          </a:bodyPr>
          <a:lstStyle/>
          <a:p>
            <a:pPr>
              <a:tabLst>
                <a:tab pos="1274445" algn="l"/>
              </a:tabLst>
            </a:pPr>
            <a:r>
              <a:rPr lang="en-AU" sz="5200" b="1" spc="300" dirty="0" err="1">
                <a:solidFill>
                  <a:schemeClr val="bg1"/>
                </a:solidFill>
                <a:latin typeface="+mj-lt"/>
                <a:cs typeface="Hellix"/>
              </a:rPr>
              <a:t>試験的な技術</a:t>
            </a:r>
            <a:endParaRPr lang="en-AU" sz="5200" b="1" spc="300" dirty="0">
              <a:solidFill>
                <a:schemeClr val="bg1"/>
              </a:solidFill>
              <a:latin typeface="+mj-lt"/>
              <a:cs typeface="Hellix"/>
            </a:endParaRPr>
          </a:p>
        </p:txBody>
      </p:sp>
    </p:spTree>
    <p:extLst>
      <p:ext uri="{BB962C8B-B14F-4D97-AF65-F5344CB8AC3E}">
        <p14:creationId xmlns:p14="http://schemas.microsoft.com/office/powerpoint/2010/main" val="387957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C581E-E20A-4D63-9D15-0F1904038BA5}"/>
              </a:ext>
            </a:extLst>
          </p:cNvPr>
          <p:cNvSpPr txBox="1"/>
          <p:nvPr/>
        </p:nvSpPr>
        <p:spPr>
          <a:xfrm>
            <a:off x="678769" y="5579837"/>
            <a:ext cx="2959166" cy="1403436"/>
          </a:xfrm>
          <a:prstGeom prst="rect">
            <a:avLst/>
          </a:prstGeom>
          <a:noFill/>
        </p:spPr>
        <p:txBody>
          <a:bodyPr wrap="square" rtlCol="0">
            <a:noAutofit/>
          </a:bodyPr>
          <a:lstStyle/>
          <a:p>
            <a:pPr algn="ctr"/>
            <a:r>
              <a:rPr lang="en-AU" sz="1600" b="1" dirty="0" err="1"/>
              <a:t>フレンチオーク、アメリカンオーク、開放型コンクリート槽、大型ステンレスタンク、アンフォラ</a:t>
            </a:r>
            <a:endParaRPr lang="en-AU" sz="1600" dirty="0"/>
          </a:p>
        </p:txBody>
      </p:sp>
      <p:sp>
        <p:nvSpPr>
          <p:cNvPr id="4" name="TextBox 3">
            <a:extLst>
              <a:ext uri="{FF2B5EF4-FFF2-40B4-BE49-F238E27FC236}">
                <a16:creationId xmlns:a16="http://schemas.microsoft.com/office/drawing/2014/main" id="{C520F96C-0DF2-4796-A74B-CAC3B9A52B4B}"/>
              </a:ext>
            </a:extLst>
          </p:cNvPr>
          <p:cNvSpPr txBox="1"/>
          <p:nvPr/>
        </p:nvSpPr>
        <p:spPr>
          <a:xfrm>
            <a:off x="4104442" y="6109949"/>
            <a:ext cx="2503325" cy="627012"/>
          </a:xfrm>
          <a:prstGeom prst="rect">
            <a:avLst/>
          </a:prstGeom>
          <a:noFill/>
        </p:spPr>
        <p:txBody>
          <a:bodyPr wrap="square" rtlCol="0">
            <a:noAutofit/>
          </a:bodyPr>
          <a:lstStyle/>
          <a:p>
            <a:pPr algn="ctr"/>
            <a:r>
              <a:rPr lang="en-AU" sz="1600" dirty="0"/>
              <a:t>（</a:t>
            </a:r>
            <a:r>
              <a:rPr lang="en-AU" sz="1600" dirty="0" err="1"/>
              <a:t>温暖な気候のワインの場合</a:t>
            </a:r>
            <a:r>
              <a:rPr lang="en-AU" sz="1600" dirty="0"/>
              <a:t>）</a:t>
            </a:r>
          </a:p>
        </p:txBody>
      </p:sp>
      <p:sp>
        <p:nvSpPr>
          <p:cNvPr id="5" name="TextBox 4">
            <a:extLst>
              <a:ext uri="{FF2B5EF4-FFF2-40B4-BE49-F238E27FC236}">
                <a16:creationId xmlns:a16="http://schemas.microsoft.com/office/drawing/2014/main" id="{B9AE8621-9657-4DE3-8470-9913BCF76961}"/>
              </a:ext>
            </a:extLst>
          </p:cNvPr>
          <p:cNvSpPr txBox="1"/>
          <p:nvPr/>
        </p:nvSpPr>
        <p:spPr>
          <a:xfrm>
            <a:off x="7424831" y="5579837"/>
            <a:ext cx="2301060" cy="598846"/>
          </a:xfrm>
          <a:prstGeom prst="rect">
            <a:avLst/>
          </a:prstGeom>
          <a:noFill/>
        </p:spPr>
        <p:txBody>
          <a:bodyPr wrap="square" rtlCol="0">
            <a:noAutofit/>
          </a:bodyPr>
          <a:lstStyle/>
          <a:p>
            <a:pPr algn="ctr"/>
            <a:r>
              <a:rPr lang="en-AU" sz="1600" b="1" dirty="0" err="1"/>
              <a:t>スクリューキャップ</a:t>
            </a:r>
            <a:endParaRPr lang="en-AU" sz="1600" dirty="0"/>
          </a:p>
        </p:txBody>
      </p:sp>
      <p:sp>
        <p:nvSpPr>
          <p:cNvPr id="6" name="TextBox 5">
            <a:extLst>
              <a:ext uri="{FF2B5EF4-FFF2-40B4-BE49-F238E27FC236}">
                <a16:creationId xmlns:a16="http://schemas.microsoft.com/office/drawing/2014/main" id="{B9AE8621-9657-4DE3-8470-9913BCF76961}"/>
              </a:ext>
            </a:extLst>
          </p:cNvPr>
          <p:cNvSpPr txBox="1"/>
          <p:nvPr/>
        </p:nvSpPr>
        <p:spPr>
          <a:xfrm>
            <a:off x="4104442" y="5579837"/>
            <a:ext cx="2503324" cy="598846"/>
          </a:xfrm>
          <a:prstGeom prst="rect">
            <a:avLst/>
          </a:prstGeom>
          <a:noFill/>
        </p:spPr>
        <p:txBody>
          <a:bodyPr wrap="square" rtlCol="0">
            <a:noAutofit/>
          </a:bodyPr>
          <a:lstStyle/>
          <a:p>
            <a:pPr algn="ctr"/>
            <a:r>
              <a:rPr lang="en-AU" sz="1600" b="1" dirty="0" err="1"/>
              <a:t>酒石酸の添加</a:t>
            </a:r>
            <a:endParaRPr lang="en-AU" sz="1600" dirty="0"/>
          </a:p>
        </p:txBody>
      </p:sp>
      <p:sp>
        <p:nvSpPr>
          <p:cNvPr id="10" name="object 4">
            <a:extLst>
              <a:ext uri="{FF2B5EF4-FFF2-40B4-BE49-F238E27FC236}">
                <a16:creationId xmlns:a16="http://schemas.microsoft.com/office/drawing/2014/main" id="{347A8182-CDE7-415B-9BE9-D85C06D36013}"/>
              </a:ext>
            </a:extLst>
          </p:cNvPr>
          <p:cNvSpPr txBox="1"/>
          <p:nvPr/>
        </p:nvSpPr>
        <p:spPr>
          <a:xfrm>
            <a:off x="-1" y="448242"/>
            <a:ext cx="10663237" cy="517775"/>
          </a:xfrm>
          <a:prstGeom prst="rect">
            <a:avLst/>
          </a:prstGeom>
        </p:spPr>
        <p:txBody>
          <a:bodyPr vert="horz" wrap="none" lIns="0" tIns="12700" rIns="0" bIns="0" rtlCol="0">
            <a:noAutofit/>
          </a:bodyPr>
          <a:lstStyle/>
          <a:p>
            <a:pPr>
              <a:tabLst>
                <a:tab pos="1274445" algn="l"/>
              </a:tabLst>
            </a:pPr>
            <a:r>
              <a:rPr lang="en-AU" sz="3300" b="1" dirty="0" err="1">
                <a:solidFill>
                  <a:schemeClr val="bg1"/>
                </a:solidFill>
                <a:latin typeface="+mj-lt"/>
                <a:cs typeface="Hellix"/>
              </a:rPr>
              <a:t>醸造</a:t>
            </a:r>
            <a:r>
              <a:rPr lang="en-AU" sz="3300" b="1" dirty="0">
                <a:solidFill>
                  <a:schemeClr val="bg1"/>
                </a:solidFill>
                <a:latin typeface="+mj-lt"/>
                <a:cs typeface="Hellix"/>
              </a:rPr>
              <a:t>:</a:t>
            </a:r>
          </a:p>
        </p:txBody>
      </p:sp>
      <p:sp>
        <p:nvSpPr>
          <p:cNvPr id="11" name="object 4">
            <a:extLst>
              <a:ext uri="{FF2B5EF4-FFF2-40B4-BE49-F238E27FC236}">
                <a16:creationId xmlns:a16="http://schemas.microsoft.com/office/drawing/2014/main" id="{85F22FFD-F778-4DFE-91EA-0D3A51355567}"/>
              </a:ext>
            </a:extLst>
          </p:cNvPr>
          <p:cNvSpPr txBox="1"/>
          <p:nvPr/>
        </p:nvSpPr>
        <p:spPr>
          <a:xfrm>
            <a:off x="-1" y="855225"/>
            <a:ext cx="10911538" cy="649110"/>
          </a:xfrm>
          <a:prstGeom prst="rect">
            <a:avLst/>
          </a:prstGeom>
        </p:spPr>
        <p:txBody>
          <a:bodyPr vert="horz" wrap="none" lIns="0" tIns="0" rIns="0" bIns="0" rtlCol="0">
            <a:noAutofit/>
          </a:bodyPr>
          <a:lstStyle/>
          <a:p>
            <a:pPr>
              <a:tabLst>
                <a:tab pos="1274445" algn="l"/>
              </a:tabLst>
            </a:pPr>
            <a:r>
              <a:rPr lang="en-AU" sz="5200" b="1" spc="300" dirty="0" err="1">
                <a:cs typeface="Hellix"/>
              </a:rPr>
              <a:t>正統派</a:t>
            </a:r>
            <a:r>
              <a:rPr lang="en-US" sz="5200" b="1" spc="300" dirty="0" err="1">
                <a:cs typeface="Hellix"/>
              </a:rPr>
              <a:t>の技術</a:t>
            </a:r>
            <a:r>
              <a:rPr lang="en-AU" sz="5200" b="1" spc="300" dirty="0" err="1">
                <a:cs typeface="Hellix"/>
              </a:rPr>
              <a:t>と</a:t>
            </a:r>
            <a:endParaRPr lang="en-AU" sz="5200" b="1" spc="300" dirty="0">
              <a:cs typeface="Hellix"/>
            </a:endParaRPr>
          </a:p>
        </p:txBody>
      </p:sp>
      <p:sp>
        <p:nvSpPr>
          <p:cNvPr id="12" name="object 4">
            <a:extLst>
              <a:ext uri="{FF2B5EF4-FFF2-40B4-BE49-F238E27FC236}">
                <a16:creationId xmlns:a16="http://schemas.microsoft.com/office/drawing/2014/main" id="{FED7030B-8B92-464B-A3CD-BA69750AC22B}"/>
              </a:ext>
            </a:extLst>
          </p:cNvPr>
          <p:cNvSpPr txBox="1"/>
          <p:nvPr/>
        </p:nvSpPr>
        <p:spPr>
          <a:xfrm>
            <a:off x="-28576" y="1461979"/>
            <a:ext cx="10691812" cy="740446"/>
          </a:xfrm>
          <a:prstGeom prst="rect">
            <a:avLst/>
          </a:prstGeom>
        </p:spPr>
        <p:txBody>
          <a:bodyPr vert="horz" wrap="none" lIns="0" tIns="0" rIns="0" bIns="0" rtlCol="0">
            <a:noAutofit/>
          </a:bodyPr>
          <a:lstStyle/>
          <a:p>
            <a:pPr>
              <a:tabLst>
                <a:tab pos="1274445" algn="l"/>
              </a:tabLst>
            </a:pPr>
            <a:r>
              <a:rPr lang="en-AU" sz="5200" b="1" spc="300" dirty="0" err="1">
                <a:solidFill>
                  <a:schemeClr val="bg1"/>
                </a:solidFill>
                <a:cs typeface="Hellix"/>
              </a:rPr>
              <a:t>試験的な技術</a:t>
            </a:r>
            <a:endParaRPr lang="en-AU" sz="5200" b="1" spc="300" dirty="0">
              <a:solidFill>
                <a:schemeClr val="bg1"/>
              </a:solidFill>
              <a:cs typeface="Hellix"/>
            </a:endParaRPr>
          </a:p>
        </p:txBody>
      </p:sp>
    </p:spTree>
    <p:extLst>
      <p:ext uri="{BB962C8B-B14F-4D97-AF65-F5344CB8AC3E}">
        <p14:creationId xmlns:p14="http://schemas.microsoft.com/office/powerpoint/2010/main" val="1797995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5D58179-F7E1-4AD8-9C95-623469979EB8}"/>
              </a:ext>
            </a:extLst>
          </p:cNvPr>
          <p:cNvSpPr txBox="1">
            <a:spLocks/>
          </p:cNvSpPr>
          <p:nvPr/>
        </p:nvSpPr>
        <p:spPr>
          <a:xfrm>
            <a:off x="5881226" y="1769498"/>
            <a:ext cx="4058421" cy="3183913"/>
          </a:xfrm>
          <a:prstGeom prst="rect">
            <a:avLst/>
          </a:prstGeom>
        </p:spPr>
        <p:txBody>
          <a:bodyPr anchor="t" anchorCtr="0"/>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AU" dirty="0" err="1"/>
              <a:t>バロッサの世界最古のブドウの樹が存在します</a:t>
            </a:r>
            <a:r>
              <a:rPr lang="en-AU" dirty="0"/>
              <a:t>。</a:t>
            </a:r>
          </a:p>
          <a:p>
            <a:r>
              <a:rPr lang="en-AU" dirty="0" err="1"/>
              <a:t>シラーズ、グルナッシュ、カベルネ・ソーヴィニヨン、セミヨン、リースリング、マタロ</a:t>
            </a:r>
            <a:endParaRPr lang="en-AU" dirty="0"/>
          </a:p>
          <a:p>
            <a:r>
              <a:rPr lang="ja-JP" altLang="en-US"/>
              <a:t>樹齢の高い樹はより複雑なワインを生み出すことができます。</a:t>
            </a:r>
            <a:endParaRPr lang="en-AU" dirty="0"/>
          </a:p>
        </p:txBody>
      </p:sp>
      <p:sp>
        <p:nvSpPr>
          <p:cNvPr id="5" name="object 4">
            <a:extLst>
              <a:ext uri="{FF2B5EF4-FFF2-40B4-BE49-F238E27FC236}">
                <a16:creationId xmlns:a16="http://schemas.microsoft.com/office/drawing/2014/main" id="{DF31E518-C736-4139-B240-2AF323D25ADD}"/>
              </a:ext>
            </a:extLst>
          </p:cNvPr>
          <p:cNvSpPr txBox="1"/>
          <p:nvPr/>
        </p:nvSpPr>
        <p:spPr>
          <a:xfrm>
            <a:off x="4865865" y="5323810"/>
            <a:ext cx="9970435" cy="1578817"/>
          </a:xfrm>
          <a:prstGeom prst="rect">
            <a:avLst/>
          </a:prstGeom>
        </p:spPr>
        <p:txBody>
          <a:bodyPr vert="horz" wrap="none" lIns="0" tIns="12700" rIns="0" bIns="0" rtlCol="0">
            <a:noAutofit/>
          </a:bodyPr>
          <a:lstStyle/>
          <a:p>
            <a:pPr>
              <a:tabLst>
                <a:tab pos="1274445" algn="l"/>
              </a:tabLst>
            </a:pPr>
            <a:r>
              <a:rPr lang="en-AU" sz="10600" b="1" spc="1500" dirty="0" err="1">
                <a:solidFill>
                  <a:schemeClr val="accent1"/>
                </a:solidFill>
                <a:latin typeface="+mj-lt"/>
                <a:cs typeface="Hellix"/>
              </a:rPr>
              <a:t>古樹</a:t>
            </a:r>
            <a:endParaRPr lang="en-AU" sz="10600" b="1" spc="1500" dirty="0">
              <a:solidFill>
                <a:schemeClr val="accent1"/>
              </a:solidFill>
              <a:latin typeface="+mj-lt"/>
              <a:cs typeface="Hellix"/>
            </a:endParaRPr>
          </a:p>
        </p:txBody>
      </p:sp>
      <p:sp>
        <p:nvSpPr>
          <p:cNvPr id="6" name="object 58">
            <a:extLst>
              <a:ext uri="{FF2B5EF4-FFF2-40B4-BE49-F238E27FC236}">
                <a16:creationId xmlns:a16="http://schemas.microsoft.com/office/drawing/2014/main" id="{06A9EB84-AA3B-4359-BC82-FF742A6C95F8}"/>
              </a:ext>
            </a:extLst>
          </p:cNvPr>
          <p:cNvSpPr txBox="1"/>
          <p:nvPr/>
        </p:nvSpPr>
        <p:spPr>
          <a:xfrm>
            <a:off x="2583183" y="4859982"/>
            <a:ext cx="5121348" cy="631311"/>
          </a:xfrm>
          <a:prstGeom prst="rect">
            <a:avLst/>
          </a:prstGeom>
        </p:spPr>
        <p:txBody>
          <a:bodyPr vert="horz" wrap="none" lIns="0" tIns="17145" rIns="0" bIns="0" rtlCol="0">
            <a:noAutofit/>
          </a:bodyPr>
          <a:lstStyle/>
          <a:p>
            <a:r>
              <a:rPr lang="en-AU" sz="3000" b="1" spc="500" dirty="0" err="1">
                <a:solidFill>
                  <a:schemeClr val="accent1"/>
                </a:solidFill>
                <a:cs typeface="Hellix SemiBold"/>
              </a:rPr>
              <a:t>歴史を刻む</a:t>
            </a:r>
            <a:r>
              <a:rPr lang="en-AU" sz="3000" b="1" spc="500" dirty="0">
                <a:solidFill>
                  <a:schemeClr val="accent1"/>
                </a:solidFill>
                <a:cs typeface="Hellix SemiBold"/>
              </a:rPr>
              <a:t>:</a:t>
            </a:r>
          </a:p>
        </p:txBody>
      </p:sp>
    </p:spTree>
    <p:extLst>
      <p:ext uri="{BB962C8B-B14F-4D97-AF65-F5344CB8AC3E}">
        <p14:creationId xmlns:p14="http://schemas.microsoft.com/office/powerpoint/2010/main" val="24896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3A1EE13A-D21D-446E-93A0-31CDA10D95A8}"/>
              </a:ext>
            </a:extLst>
          </p:cNvPr>
          <p:cNvSpPr txBox="1"/>
          <p:nvPr/>
        </p:nvSpPr>
        <p:spPr>
          <a:xfrm>
            <a:off x="-72316" y="744332"/>
            <a:ext cx="10736430" cy="1109179"/>
          </a:xfrm>
          <a:prstGeom prst="rect">
            <a:avLst/>
          </a:prstGeom>
        </p:spPr>
        <p:txBody>
          <a:bodyPr vert="horz" wrap="square" lIns="0" tIns="12700" rIns="0" bIns="0" rtlCol="0">
            <a:noAutofit/>
          </a:bodyPr>
          <a:lstStyle/>
          <a:p>
            <a:pPr>
              <a:tabLst>
                <a:tab pos="1274445" algn="l"/>
              </a:tabLst>
            </a:pPr>
            <a:r>
              <a:rPr lang="en-AU" sz="6800" b="1" spc="500" dirty="0" err="1">
                <a:solidFill>
                  <a:schemeClr val="accent1"/>
                </a:solidFill>
                <a:latin typeface="+mj-lt"/>
                <a:cs typeface="Hellix"/>
              </a:rPr>
              <a:t>バロッサ</a:t>
            </a:r>
            <a:r>
              <a:rPr lang="en-AU" sz="6800" b="1" spc="500" dirty="0" err="1">
                <a:latin typeface="+mj-lt"/>
                <a:cs typeface="Hellix"/>
              </a:rPr>
              <a:t>の</a:t>
            </a:r>
            <a:endParaRPr lang="en-AU" sz="6800" b="1" spc="500" dirty="0">
              <a:latin typeface="+mj-lt"/>
              <a:cs typeface="Hellix"/>
            </a:endParaRPr>
          </a:p>
          <a:p>
            <a:pPr>
              <a:tabLst>
                <a:tab pos="1274445" algn="l"/>
              </a:tabLst>
            </a:pPr>
            <a:r>
              <a:rPr lang="en-AU" sz="6800" b="1" spc="500" dirty="0">
                <a:latin typeface="+mj-lt"/>
                <a:cs typeface="Hellix"/>
              </a:rPr>
              <a:t>OLD VINE(</a:t>
            </a:r>
            <a:r>
              <a:rPr lang="en-AU" sz="6800" b="1" spc="500" dirty="0" err="1">
                <a:latin typeface="+mj-lt"/>
                <a:cs typeface="Hellix"/>
              </a:rPr>
              <a:t>古樹）の特徴</a:t>
            </a:r>
            <a:endParaRPr lang="en-AU" sz="6800" b="1" spc="500" dirty="0">
              <a:latin typeface="+mj-lt"/>
              <a:cs typeface="Hellix"/>
            </a:endParaRPr>
          </a:p>
        </p:txBody>
      </p:sp>
      <p:sp>
        <p:nvSpPr>
          <p:cNvPr id="4" name="object 4">
            <a:extLst>
              <a:ext uri="{FF2B5EF4-FFF2-40B4-BE49-F238E27FC236}">
                <a16:creationId xmlns:a16="http://schemas.microsoft.com/office/drawing/2014/main" id="{8F9D079E-3881-48B5-8C31-6A91BB71C325}"/>
              </a:ext>
            </a:extLst>
          </p:cNvPr>
          <p:cNvSpPr txBox="1"/>
          <p:nvPr/>
        </p:nvSpPr>
        <p:spPr>
          <a:xfrm>
            <a:off x="-45350" y="1490831"/>
            <a:ext cx="10736430" cy="1109179"/>
          </a:xfrm>
          <a:prstGeom prst="rect">
            <a:avLst/>
          </a:prstGeom>
        </p:spPr>
        <p:txBody>
          <a:bodyPr vert="horz" wrap="square" lIns="0" tIns="12700" rIns="0" bIns="0" rtlCol="0">
            <a:noAutofit/>
          </a:bodyPr>
          <a:lstStyle/>
          <a:p>
            <a:pPr>
              <a:tabLst>
                <a:tab pos="1274445" algn="l"/>
              </a:tabLst>
            </a:pPr>
            <a:endParaRPr lang="en-AU" sz="6800" b="1" spc="500" dirty="0">
              <a:latin typeface="+mj-lt"/>
              <a:cs typeface="Hellix"/>
            </a:endParaRPr>
          </a:p>
        </p:txBody>
      </p:sp>
      <p:sp>
        <p:nvSpPr>
          <p:cNvPr id="5" name="object 58">
            <a:extLst>
              <a:ext uri="{FF2B5EF4-FFF2-40B4-BE49-F238E27FC236}">
                <a16:creationId xmlns:a16="http://schemas.microsoft.com/office/drawing/2014/main" id="{07DDCAA3-9EDB-49C0-8817-3D9A2621A24D}"/>
              </a:ext>
            </a:extLst>
          </p:cNvPr>
          <p:cNvSpPr txBox="1"/>
          <p:nvPr/>
        </p:nvSpPr>
        <p:spPr>
          <a:xfrm>
            <a:off x="2060006" y="4846151"/>
            <a:ext cx="1882601" cy="786754"/>
          </a:xfrm>
          <a:prstGeom prst="rect">
            <a:avLst/>
          </a:prstGeom>
        </p:spPr>
        <p:txBody>
          <a:bodyPr vert="horz" wrap="square" lIns="0" tIns="17145" rIns="0" bIns="0" rtlCol="0">
            <a:spAutoFit/>
          </a:bodyPr>
          <a:lstStyle/>
          <a:p>
            <a:r>
              <a:rPr lang="en-AU" sz="2500" b="1" dirty="0" err="1">
                <a:solidFill>
                  <a:schemeClr val="bg1"/>
                </a:solidFill>
                <a:cs typeface="Hellix SemiBold"/>
              </a:rPr>
              <a:t>オールド・ヴァイン</a:t>
            </a:r>
            <a:endParaRPr lang="en-US" sz="2500" b="1" dirty="0">
              <a:solidFill>
                <a:schemeClr val="bg1"/>
              </a:solidFill>
              <a:cs typeface="Hellix SemiBold"/>
            </a:endParaRPr>
          </a:p>
        </p:txBody>
      </p:sp>
      <p:sp>
        <p:nvSpPr>
          <p:cNvPr id="6" name="object 58">
            <a:extLst>
              <a:ext uri="{FF2B5EF4-FFF2-40B4-BE49-F238E27FC236}">
                <a16:creationId xmlns:a16="http://schemas.microsoft.com/office/drawing/2014/main" id="{30D60131-D720-453C-83FA-B1F3743BBB14}"/>
              </a:ext>
            </a:extLst>
          </p:cNvPr>
          <p:cNvSpPr txBox="1"/>
          <p:nvPr/>
        </p:nvSpPr>
        <p:spPr>
          <a:xfrm>
            <a:off x="3773585" y="4391717"/>
            <a:ext cx="1771808" cy="1171475"/>
          </a:xfrm>
          <a:prstGeom prst="rect">
            <a:avLst/>
          </a:prstGeom>
        </p:spPr>
        <p:txBody>
          <a:bodyPr vert="horz" wrap="square" lIns="0" tIns="17145" rIns="0" bIns="0" rtlCol="0">
            <a:spAutoFit/>
          </a:bodyPr>
          <a:lstStyle/>
          <a:p>
            <a:r>
              <a:rPr lang="en-AU" sz="2500" b="1" dirty="0" err="1">
                <a:solidFill>
                  <a:schemeClr val="bg1"/>
                </a:solidFill>
                <a:cs typeface="Hellix SemiBold"/>
              </a:rPr>
              <a:t>サバイバ</a:t>
            </a:r>
            <a:r>
              <a:rPr lang="en-AU" sz="2500" b="1" dirty="0">
                <a:solidFill>
                  <a:schemeClr val="bg1"/>
                </a:solidFill>
                <a:cs typeface="Hellix SemiBold"/>
              </a:rPr>
              <a:t>ー（</a:t>
            </a:r>
            <a:r>
              <a:rPr lang="en-AU" sz="2500" b="1" dirty="0" err="1">
                <a:solidFill>
                  <a:schemeClr val="bg1"/>
                </a:solidFill>
                <a:cs typeface="Hellix SemiBold"/>
              </a:rPr>
              <a:t>生存者</a:t>
            </a:r>
            <a:r>
              <a:rPr lang="en-AU" sz="2500" b="1" dirty="0">
                <a:solidFill>
                  <a:schemeClr val="bg1"/>
                </a:solidFill>
                <a:cs typeface="Hellix SemiBold"/>
              </a:rPr>
              <a:t>）・</a:t>
            </a:r>
            <a:r>
              <a:rPr lang="en-AU" sz="2500" b="1" dirty="0" err="1">
                <a:solidFill>
                  <a:schemeClr val="bg1"/>
                </a:solidFill>
                <a:cs typeface="Hellix SemiBold"/>
              </a:rPr>
              <a:t>ヴァイン</a:t>
            </a:r>
            <a:endParaRPr lang="en-US" sz="2500" b="1" dirty="0">
              <a:solidFill>
                <a:schemeClr val="bg1"/>
              </a:solidFill>
              <a:cs typeface="Hellix SemiBold"/>
            </a:endParaRPr>
          </a:p>
        </p:txBody>
      </p:sp>
      <p:sp>
        <p:nvSpPr>
          <p:cNvPr id="7" name="object 58">
            <a:extLst>
              <a:ext uri="{FF2B5EF4-FFF2-40B4-BE49-F238E27FC236}">
                <a16:creationId xmlns:a16="http://schemas.microsoft.com/office/drawing/2014/main" id="{EA4D5FE0-C044-48BA-8C8A-C42DB474C40A}"/>
              </a:ext>
            </a:extLst>
          </p:cNvPr>
          <p:cNvSpPr txBox="1"/>
          <p:nvPr/>
        </p:nvSpPr>
        <p:spPr>
          <a:xfrm>
            <a:off x="5746335" y="3727590"/>
            <a:ext cx="2394775" cy="1171475"/>
          </a:xfrm>
          <a:prstGeom prst="rect">
            <a:avLst/>
          </a:prstGeom>
        </p:spPr>
        <p:txBody>
          <a:bodyPr vert="horz" wrap="square" lIns="0" tIns="17145" rIns="0" bIns="0" rtlCol="0">
            <a:spAutoFit/>
          </a:bodyPr>
          <a:lstStyle/>
          <a:p>
            <a:r>
              <a:rPr lang="en-AU" sz="2500" b="1" dirty="0" err="1">
                <a:solidFill>
                  <a:schemeClr val="bg1"/>
                </a:solidFill>
                <a:cs typeface="Hellix SemiBold"/>
              </a:rPr>
              <a:t>センテナリアン（百歳</a:t>
            </a:r>
            <a:r>
              <a:rPr lang="en-AU" sz="2500" b="1" dirty="0">
                <a:solidFill>
                  <a:schemeClr val="bg1"/>
                </a:solidFill>
                <a:cs typeface="Hellix SemiBold"/>
              </a:rPr>
              <a:t>）・</a:t>
            </a:r>
            <a:r>
              <a:rPr lang="en-AU" sz="2500" b="1" dirty="0" err="1">
                <a:solidFill>
                  <a:schemeClr val="bg1"/>
                </a:solidFill>
                <a:cs typeface="Hellix SemiBold"/>
              </a:rPr>
              <a:t>ヴァイン</a:t>
            </a:r>
            <a:endParaRPr lang="en-AU" sz="2500" b="1" dirty="0">
              <a:solidFill>
                <a:schemeClr val="bg1"/>
              </a:solidFill>
              <a:cs typeface="Hellix SemiBold"/>
            </a:endParaRPr>
          </a:p>
        </p:txBody>
      </p:sp>
      <p:sp>
        <p:nvSpPr>
          <p:cNvPr id="8" name="object 58">
            <a:extLst>
              <a:ext uri="{FF2B5EF4-FFF2-40B4-BE49-F238E27FC236}">
                <a16:creationId xmlns:a16="http://schemas.microsoft.com/office/drawing/2014/main" id="{111B40EC-B908-4E89-AB93-4D522BD1F383}"/>
              </a:ext>
            </a:extLst>
          </p:cNvPr>
          <p:cNvSpPr txBox="1"/>
          <p:nvPr/>
        </p:nvSpPr>
        <p:spPr>
          <a:xfrm>
            <a:off x="8469717" y="2906829"/>
            <a:ext cx="1869933" cy="1171475"/>
          </a:xfrm>
          <a:prstGeom prst="rect">
            <a:avLst/>
          </a:prstGeom>
        </p:spPr>
        <p:txBody>
          <a:bodyPr vert="horz" wrap="square" lIns="0" tIns="17145" rIns="0" bIns="0" rtlCol="0">
            <a:spAutoFit/>
          </a:bodyPr>
          <a:lstStyle/>
          <a:p>
            <a:r>
              <a:rPr lang="en-AU" sz="2500" b="1" dirty="0" err="1">
                <a:solidFill>
                  <a:schemeClr val="bg1"/>
                </a:solidFill>
                <a:cs typeface="Hellix SemiBold"/>
              </a:rPr>
              <a:t>アンセスタ</a:t>
            </a:r>
            <a:r>
              <a:rPr lang="en-AU" sz="2500" b="1" dirty="0">
                <a:solidFill>
                  <a:schemeClr val="bg1"/>
                </a:solidFill>
                <a:cs typeface="Hellix SemiBold"/>
              </a:rPr>
              <a:t>ー（</a:t>
            </a:r>
            <a:r>
              <a:rPr lang="en-AU" sz="2500" b="1" dirty="0" err="1">
                <a:solidFill>
                  <a:schemeClr val="bg1"/>
                </a:solidFill>
                <a:cs typeface="Hellix SemiBold"/>
              </a:rPr>
              <a:t>先祖</a:t>
            </a:r>
            <a:r>
              <a:rPr lang="en-AU" sz="2500" b="1" dirty="0">
                <a:solidFill>
                  <a:schemeClr val="bg1"/>
                </a:solidFill>
                <a:cs typeface="Hellix SemiBold"/>
              </a:rPr>
              <a:t>）・</a:t>
            </a:r>
            <a:r>
              <a:rPr lang="en-AU" sz="2500" b="1" dirty="0" err="1">
                <a:solidFill>
                  <a:schemeClr val="bg1"/>
                </a:solidFill>
                <a:cs typeface="Hellix SemiBold"/>
              </a:rPr>
              <a:t>ヴァイン</a:t>
            </a:r>
            <a:endParaRPr lang="en-AU" sz="2500" b="1" dirty="0">
              <a:solidFill>
                <a:schemeClr val="bg1"/>
              </a:solidFill>
              <a:cs typeface="Hellix SemiBold"/>
            </a:endParaRPr>
          </a:p>
        </p:txBody>
      </p:sp>
      <p:sp>
        <p:nvSpPr>
          <p:cNvPr id="9" name="object 58">
            <a:extLst>
              <a:ext uri="{FF2B5EF4-FFF2-40B4-BE49-F238E27FC236}">
                <a16:creationId xmlns:a16="http://schemas.microsoft.com/office/drawing/2014/main" id="{9724FF0A-80AA-4D92-8ACA-991A611C5751}"/>
              </a:ext>
            </a:extLst>
          </p:cNvPr>
          <p:cNvSpPr txBox="1"/>
          <p:nvPr/>
        </p:nvSpPr>
        <p:spPr>
          <a:xfrm>
            <a:off x="452283" y="6543421"/>
            <a:ext cx="904569" cy="276999"/>
          </a:xfrm>
          <a:prstGeom prst="rect">
            <a:avLst/>
          </a:prstGeom>
        </p:spPr>
        <p:txBody>
          <a:bodyPr vert="horz" wrap="square" lIns="0" tIns="0" rIns="0" bIns="0" rtlCol="0" anchor="ctr" anchorCtr="0">
            <a:spAutoFit/>
          </a:bodyPr>
          <a:lstStyle/>
          <a:p>
            <a:pPr algn="ctr">
              <a:lnSpc>
                <a:spcPct val="90000"/>
              </a:lnSpc>
              <a:buClr>
                <a:srgbClr val="F40000"/>
              </a:buClr>
            </a:pPr>
            <a:r>
              <a:rPr lang="en-US" sz="2000" b="1" dirty="0" err="1">
                <a:solidFill>
                  <a:schemeClr val="bg1"/>
                </a:solidFill>
                <a:cs typeface="Hellix SemiBold"/>
              </a:rPr>
              <a:t>樹齢</a:t>
            </a:r>
            <a:endParaRPr lang="en-US" sz="2000" b="1" dirty="0">
              <a:solidFill>
                <a:schemeClr val="bg1"/>
              </a:solidFill>
              <a:cs typeface="Hellix SemiBold"/>
            </a:endParaRPr>
          </a:p>
        </p:txBody>
      </p:sp>
      <p:sp>
        <p:nvSpPr>
          <p:cNvPr id="10" name="object 58">
            <a:extLst>
              <a:ext uri="{FF2B5EF4-FFF2-40B4-BE49-F238E27FC236}">
                <a16:creationId xmlns:a16="http://schemas.microsoft.com/office/drawing/2014/main" id="{B5007CCD-0E79-4C5B-B483-9FC04CD1366A}"/>
              </a:ext>
            </a:extLst>
          </p:cNvPr>
          <p:cNvSpPr txBox="1"/>
          <p:nvPr/>
        </p:nvSpPr>
        <p:spPr>
          <a:xfrm>
            <a:off x="2016720" y="6162646"/>
            <a:ext cx="1304844" cy="830997"/>
          </a:xfrm>
          <a:prstGeom prst="rect">
            <a:avLst/>
          </a:prstGeom>
        </p:spPr>
        <p:txBody>
          <a:bodyPr vert="horz" wrap="none" lIns="0" tIns="0" rIns="0" bIns="0" rtlCol="0" anchor="ctr" anchorCtr="0">
            <a:spAutoFit/>
          </a:bodyPr>
          <a:lstStyle/>
          <a:p>
            <a:pPr>
              <a:lnSpc>
                <a:spcPct val="90000"/>
              </a:lnSpc>
              <a:buClr>
                <a:srgbClr val="F40000"/>
              </a:buClr>
            </a:pPr>
            <a:r>
              <a:rPr lang="en-US" sz="6000" b="1" dirty="0">
                <a:cs typeface="Hellix SemiBold"/>
              </a:rPr>
              <a:t>35+</a:t>
            </a:r>
          </a:p>
        </p:txBody>
      </p:sp>
      <p:sp>
        <p:nvSpPr>
          <p:cNvPr id="11" name="object 58">
            <a:extLst>
              <a:ext uri="{FF2B5EF4-FFF2-40B4-BE49-F238E27FC236}">
                <a16:creationId xmlns:a16="http://schemas.microsoft.com/office/drawing/2014/main" id="{ED0820CF-154C-4149-B1F9-88CB81A3C714}"/>
              </a:ext>
            </a:extLst>
          </p:cNvPr>
          <p:cNvSpPr txBox="1"/>
          <p:nvPr/>
        </p:nvSpPr>
        <p:spPr>
          <a:xfrm>
            <a:off x="3756230" y="6162646"/>
            <a:ext cx="1304844" cy="830997"/>
          </a:xfrm>
          <a:prstGeom prst="rect">
            <a:avLst/>
          </a:prstGeom>
        </p:spPr>
        <p:txBody>
          <a:bodyPr vert="horz" wrap="none" lIns="0" tIns="0" rIns="0" bIns="0" rtlCol="0" anchor="ctr" anchorCtr="0">
            <a:spAutoFit/>
          </a:bodyPr>
          <a:lstStyle/>
          <a:p>
            <a:pPr>
              <a:lnSpc>
                <a:spcPct val="90000"/>
              </a:lnSpc>
              <a:buClr>
                <a:srgbClr val="F40000"/>
              </a:buClr>
            </a:pPr>
            <a:r>
              <a:rPr lang="en-US" sz="6000" b="1" dirty="0">
                <a:cs typeface="Hellix SemiBold"/>
              </a:rPr>
              <a:t>70+</a:t>
            </a:r>
          </a:p>
        </p:txBody>
      </p:sp>
      <p:sp>
        <p:nvSpPr>
          <p:cNvPr id="12" name="object 58">
            <a:extLst>
              <a:ext uri="{FF2B5EF4-FFF2-40B4-BE49-F238E27FC236}">
                <a16:creationId xmlns:a16="http://schemas.microsoft.com/office/drawing/2014/main" id="{BB38B092-CD12-45B2-B580-4E9441204349}"/>
              </a:ext>
            </a:extLst>
          </p:cNvPr>
          <p:cNvSpPr txBox="1"/>
          <p:nvPr/>
        </p:nvSpPr>
        <p:spPr>
          <a:xfrm>
            <a:off x="5756166" y="6162646"/>
            <a:ext cx="1765511" cy="830997"/>
          </a:xfrm>
          <a:prstGeom prst="rect">
            <a:avLst/>
          </a:prstGeom>
        </p:spPr>
        <p:txBody>
          <a:bodyPr vert="horz" wrap="none" lIns="0" tIns="0" rIns="0" bIns="0" rtlCol="0" anchor="ctr" anchorCtr="0">
            <a:spAutoFit/>
          </a:bodyPr>
          <a:lstStyle/>
          <a:p>
            <a:pPr>
              <a:lnSpc>
                <a:spcPct val="90000"/>
              </a:lnSpc>
              <a:buClr>
                <a:srgbClr val="F40000"/>
              </a:buClr>
            </a:pPr>
            <a:r>
              <a:rPr lang="en-US" sz="6000" b="1" dirty="0">
                <a:cs typeface="Hellix SemiBold"/>
              </a:rPr>
              <a:t>100+</a:t>
            </a:r>
          </a:p>
        </p:txBody>
      </p:sp>
      <p:sp>
        <p:nvSpPr>
          <p:cNvPr id="13" name="object 58">
            <a:extLst>
              <a:ext uri="{FF2B5EF4-FFF2-40B4-BE49-F238E27FC236}">
                <a16:creationId xmlns:a16="http://schemas.microsoft.com/office/drawing/2014/main" id="{B8A0F883-5AC8-4DF4-AC9F-C912A8ADD0F8}"/>
              </a:ext>
            </a:extLst>
          </p:cNvPr>
          <p:cNvSpPr txBox="1"/>
          <p:nvPr/>
        </p:nvSpPr>
        <p:spPr>
          <a:xfrm>
            <a:off x="8422245" y="6153842"/>
            <a:ext cx="1732847" cy="830997"/>
          </a:xfrm>
          <a:prstGeom prst="rect">
            <a:avLst/>
          </a:prstGeom>
        </p:spPr>
        <p:txBody>
          <a:bodyPr vert="horz" wrap="none" lIns="0" tIns="0" rIns="0" bIns="0" rtlCol="0" anchor="ctr" anchorCtr="0">
            <a:spAutoFit/>
          </a:bodyPr>
          <a:lstStyle/>
          <a:p>
            <a:pPr>
              <a:lnSpc>
                <a:spcPct val="90000"/>
              </a:lnSpc>
              <a:buClr>
                <a:srgbClr val="F40000"/>
              </a:buClr>
            </a:pPr>
            <a:r>
              <a:rPr lang="en-US" sz="6000" b="1" dirty="0">
                <a:cs typeface="Hellix SemiBold"/>
              </a:rPr>
              <a:t>125+</a:t>
            </a:r>
          </a:p>
        </p:txBody>
      </p:sp>
    </p:spTree>
    <p:extLst>
      <p:ext uri="{BB962C8B-B14F-4D97-AF65-F5344CB8AC3E}">
        <p14:creationId xmlns:p14="http://schemas.microsoft.com/office/powerpoint/2010/main" val="180195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E1BA578D-E559-4665-90B4-7A632FA8EFFB}"/>
              </a:ext>
            </a:extLst>
          </p:cNvPr>
          <p:cNvSpPr txBox="1"/>
          <p:nvPr/>
        </p:nvSpPr>
        <p:spPr>
          <a:xfrm>
            <a:off x="833210" y="599059"/>
            <a:ext cx="7259230" cy="512313"/>
          </a:xfrm>
          <a:prstGeom prst="rect">
            <a:avLst/>
          </a:prstGeom>
        </p:spPr>
        <p:txBody>
          <a:bodyPr vert="horz" wrap="none" lIns="0" tIns="15875" rIns="0" bIns="0" rtlCol="0">
            <a:noAutofit/>
          </a:bodyPr>
          <a:lstStyle/>
          <a:p>
            <a:pPr>
              <a:lnSpc>
                <a:spcPct val="89000"/>
              </a:lnSpc>
            </a:pPr>
            <a:r>
              <a:rPr lang="en-AU" sz="4000" b="1" spc="600" dirty="0" err="1">
                <a:latin typeface="+mj-lt"/>
                <a:cs typeface="Hellix"/>
              </a:rPr>
              <a:t>バロッサ・ヴァレ</a:t>
            </a:r>
            <a:r>
              <a:rPr lang="en-AU" sz="4000" b="1" spc="600" dirty="0">
                <a:latin typeface="+mj-lt"/>
                <a:cs typeface="Hellix"/>
              </a:rPr>
              <a:t>ー</a:t>
            </a:r>
            <a:endParaRPr lang="en-AU" sz="4000" spc="600" dirty="0">
              <a:latin typeface="+mj-lt"/>
              <a:cs typeface="Hellix"/>
            </a:endParaRPr>
          </a:p>
        </p:txBody>
      </p:sp>
      <p:sp>
        <p:nvSpPr>
          <p:cNvPr id="4" name="object 4">
            <a:extLst>
              <a:ext uri="{FF2B5EF4-FFF2-40B4-BE49-F238E27FC236}">
                <a16:creationId xmlns:a16="http://schemas.microsoft.com/office/drawing/2014/main" id="{877A7369-AFAA-4BA7-8D2A-034B1527CE20}"/>
              </a:ext>
            </a:extLst>
          </p:cNvPr>
          <p:cNvSpPr txBox="1"/>
          <p:nvPr/>
        </p:nvSpPr>
        <p:spPr>
          <a:xfrm>
            <a:off x="2799170" y="1111372"/>
            <a:ext cx="7259230" cy="512313"/>
          </a:xfrm>
          <a:prstGeom prst="rect">
            <a:avLst/>
          </a:prstGeom>
        </p:spPr>
        <p:txBody>
          <a:bodyPr vert="horz" wrap="none" lIns="0" tIns="15875" rIns="0" bIns="0" rtlCol="0">
            <a:noAutofit/>
          </a:bodyPr>
          <a:lstStyle/>
          <a:p>
            <a:pPr>
              <a:lnSpc>
                <a:spcPct val="89000"/>
              </a:lnSpc>
            </a:pPr>
            <a:r>
              <a:rPr lang="en-AU" sz="4000" b="1" spc="600" dirty="0">
                <a:solidFill>
                  <a:schemeClr val="bg1"/>
                </a:solidFill>
                <a:latin typeface="+mj-lt"/>
                <a:cs typeface="Hellix"/>
              </a:rPr>
              <a:t>５大品種</a:t>
            </a:r>
            <a:endParaRPr lang="en-AU" sz="4000" spc="600" dirty="0">
              <a:solidFill>
                <a:schemeClr val="bg1"/>
              </a:solidFill>
              <a:latin typeface="+mj-lt"/>
              <a:cs typeface="Hellix"/>
            </a:endParaRPr>
          </a:p>
        </p:txBody>
      </p:sp>
      <p:sp>
        <p:nvSpPr>
          <p:cNvPr id="10" name="object 58">
            <a:extLst>
              <a:ext uri="{FF2B5EF4-FFF2-40B4-BE49-F238E27FC236}">
                <a16:creationId xmlns:a16="http://schemas.microsoft.com/office/drawing/2014/main" id="{28C227D5-C5BC-4206-9175-AF2B4F9C2A4B}"/>
              </a:ext>
            </a:extLst>
          </p:cNvPr>
          <p:cNvSpPr txBox="1"/>
          <p:nvPr/>
        </p:nvSpPr>
        <p:spPr>
          <a:xfrm>
            <a:off x="692524" y="6218299"/>
            <a:ext cx="1581150"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シラーズ</a:t>
            </a:r>
            <a:endParaRPr lang="en-US" sz="1600" b="1" spc="200" dirty="0">
              <a:solidFill>
                <a:schemeClr val="bg1"/>
              </a:solidFill>
              <a:cs typeface="Hellix SemiBold"/>
            </a:endParaRPr>
          </a:p>
        </p:txBody>
      </p:sp>
      <p:sp>
        <p:nvSpPr>
          <p:cNvPr id="11" name="object 58">
            <a:extLst>
              <a:ext uri="{FF2B5EF4-FFF2-40B4-BE49-F238E27FC236}">
                <a16:creationId xmlns:a16="http://schemas.microsoft.com/office/drawing/2014/main" id="{3C5D155D-38C4-42DA-84EA-F8EF7B047D86}"/>
              </a:ext>
            </a:extLst>
          </p:cNvPr>
          <p:cNvSpPr txBox="1"/>
          <p:nvPr/>
        </p:nvSpPr>
        <p:spPr>
          <a:xfrm>
            <a:off x="2623927" y="5963421"/>
            <a:ext cx="1581149" cy="509755"/>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カベルネ・ソーヴィニヨン</a:t>
            </a:r>
            <a:endParaRPr lang="en-US" sz="1600" b="1" spc="200" dirty="0">
              <a:solidFill>
                <a:schemeClr val="bg1"/>
              </a:solidFill>
              <a:cs typeface="Hellix SemiBold"/>
            </a:endParaRPr>
          </a:p>
        </p:txBody>
      </p:sp>
      <p:sp>
        <p:nvSpPr>
          <p:cNvPr id="12" name="object 58">
            <a:extLst>
              <a:ext uri="{FF2B5EF4-FFF2-40B4-BE49-F238E27FC236}">
                <a16:creationId xmlns:a16="http://schemas.microsoft.com/office/drawing/2014/main" id="{E1CA9E94-2070-4AB9-9A22-49188AA51353}"/>
              </a:ext>
            </a:extLst>
          </p:cNvPr>
          <p:cNvSpPr txBox="1"/>
          <p:nvPr/>
        </p:nvSpPr>
        <p:spPr>
          <a:xfrm>
            <a:off x="4555331" y="6226956"/>
            <a:ext cx="1520349"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グルナッシュ</a:t>
            </a:r>
            <a:endParaRPr lang="en-US" sz="1600" b="1" spc="200" dirty="0">
              <a:solidFill>
                <a:schemeClr val="bg1"/>
              </a:solidFill>
              <a:cs typeface="Hellix SemiBold"/>
            </a:endParaRPr>
          </a:p>
        </p:txBody>
      </p:sp>
      <p:sp>
        <p:nvSpPr>
          <p:cNvPr id="13" name="object 58">
            <a:extLst>
              <a:ext uri="{FF2B5EF4-FFF2-40B4-BE49-F238E27FC236}">
                <a16:creationId xmlns:a16="http://schemas.microsoft.com/office/drawing/2014/main" id="{464CDCB2-4C15-4DFC-9565-FA7C387B1F0E}"/>
              </a:ext>
            </a:extLst>
          </p:cNvPr>
          <p:cNvSpPr txBox="1"/>
          <p:nvPr/>
        </p:nvSpPr>
        <p:spPr>
          <a:xfrm>
            <a:off x="6475537" y="6220562"/>
            <a:ext cx="1789480"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シャルドネ</a:t>
            </a:r>
            <a:endParaRPr lang="en-US" sz="1600" b="1" spc="200" dirty="0">
              <a:solidFill>
                <a:schemeClr val="bg1"/>
              </a:solidFill>
              <a:cs typeface="Hellix SemiBold"/>
            </a:endParaRPr>
          </a:p>
        </p:txBody>
      </p:sp>
      <p:sp>
        <p:nvSpPr>
          <p:cNvPr id="14" name="object 58">
            <a:extLst>
              <a:ext uri="{FF2B5EF4-FFF2-40B4-BE49-F238E27FC236}">
                <a16:creationId xmlns:a16="http://schemas.microsoft.com/office/drawing/2014/main" id="{98043393-58F7-4FA8-82C6-726AF57CC181}"/>
              </a:ext>
            </a:extLst>
          </p:cNvPr>
          <p:cNvSpPr txBox="1"/>
          <p:nvPr/>
        </p:nvSpPr>
        <p:spPr>
          <a:xfrm>
            <a:off x="8664874" y="6207015"/>
            <a:ext cx="1190326"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メルロ</a:t>
            </a:r>
            <a:r>
              <a:rPr lang="en-US" sz="1600" b="1" spc="200" dirty="0">
                <a:solidFill>
                  <a:schemeClr val="bg1"/>
                </a:solidFill>
                <a:cs typeface="Hellix SemiBold"/>
              </a:rPr>
              <a:t>ー</a:t>
            </a:r>
          </a:p>
        </p:txBody>
      </p:sp>
      <p:sp>
        <p:nvSpPr>
          <p:cNvPr id="15" name="Rectangle 14">
            <a:extLst>
              <a:ext uri="{FF2B5EF4-FFF2-40B4-BE49-F238E27FC236}">
                <a16:creationId xmlns:a16="http://schemas.microsoft.com/office/drawing/2014/main" id="{27108D76-4B0C-4CC9-911B-0656DC9C0BC2}"/>
              </a:ext>
            </a:extLst>
          </p:cNvPr>
          <p:cNvSpPr/>
          <p:nvPr/>
        </p:nvSpPr>
        <p:spPr>
          <a:xfrm>
            <a:off x="692524" y="6640015"/>
            <a:ext cx="1581150" cy="584775"/>
          </a:xfrm>
          <a:prstGeom prst="rect">
            <a:avLst/>
          </a:prstGeom>
        </p:spPr>
        <p:txBody>
          <a:bodyPr wrap="square">
            <a:spAutoFit/>
          </a:bodyPr>
          <a:lstStyle/>
          <a:p>
            <a:pPr lvl="0" algn="ctr">
              <a:lnSpc>
                <a:spcPct val="80000"/>
              </a:lnSpc>
              <a:defRPr/>
            </a:pPr>
            <a:r>
              <a:rPr lang="en-AU" sz="4000" b="1" dirty="0">
                <a:solidFill>
                  <a:srgbClr val="F40000"/>
                </a:solidFill>
              </a:rPr>
              <a:t>63</a:t>
            </a:r>
            <a:r>
              <a:rPr lang="en-AU" sz="4000" b="1" baseline="30000" dirty="0">
                <a:solidFill>
                  <a:srgbClr val="F40000"/>
                </a:solidFill>
              </a:rPr>
              <a:t>%</a:t>
            </a:r>
            <a:endParaRPr lang="en-AU" sz="4000" baseline="30000" dirty="0">
              <a:solidFill>
                <a:srgbClr val="F40000"/>
              </a:solidFill>
            </a:endParaRPr>
          </a:p>
        </p:txBody>
      </p:sp>
      <p:sp>
        <p:nvSpPr>
          <p:cNvPr id="16" name="Rectangle 15">
            <a:extLst>
              <a:ext uri="{FF2B5EF4-FFF2-40B4-BE49-F238E27FC236}">
                <a16:creationId xmlns:a16="http://schemas.microsoft.com/office/drawing/2014/main" id="{87CF4DA8-7B57-4759-979B-F31AE60971D9}"/>
              </a:ext>
            </a:extLst>
          </p:cNvPr>
          <p:cNvSpPr/>
          <p:nvPr/>
        </p:nvSpPr>
        <p:spPr>
          <a:xfrm>
            <a:off x="2623927" y="6640015"/>
            <a:ext cx="1581150" cy="584775"/>
          </a:xfrm>
          <a:prstGeom prst="rect">
            <a:avLst/>
          </a:prstGeom>
        </p:spPr>
        <p:txBody>
          <a:bodyPr wrap="square">
            <a:spAutoFit/>
          </a:bodyPr>
          <a:lstStyle/>
          <a:p>
            <a:pPr lvl="0" algn="ctr">
              <a:lnSpc>
                <a:spcPct val="80000"/>
              </a:lnSpc>
              <a:defRPr/>
            </a:pPr>
            <a:r>
              <a:rPr lang="en-AU" sz="4000" b="1" dirty="0">
                <a:solidFill>
                  <a:srgbClr val="F40000"/>
                </a:solidFill>
              </a:rPr>
              <a:t>13</a:t>
            </a:r>
            <a:r>
              <a:rPr lang="en-AU" sz="4000" b="1" baseline="30000" dirty="0">
                <a:solidFill>
                  <a:srgbClr val="F40000"/>
                </a:solidFill>
              </a:rPr>
              <a:t>%</a:t>
            </a:r>
            <a:endParaRPr lang="en-AU" sz="4000" baseline="30000" dirty="0">
              <a:solidFill>
                <a:srgbClr val="F40000"/>
              </a:solidFill>
            </a:endParaRPr>
          </a:p>
        </p:txBody>
      </p:sp>
      <p:sp>
        <p:nvSpPr>
          <p:cNvPr id="17" name="Rectangle 16">
            <a:extLst>
              <a:ext uri="{FF2B5EF4-FFF2-40B4-BE49-F238E27FC236}">
                <a16:creationId xmlns:a16="http://schemas.microsoft.com/office/drawing/2014/main" id="{60137C9C-5716-4F00-B697-21BBEF59208C}"/>
              </a:ext>
            </a:extLst>
          </p:cNvPr>
          <p:cNvSpPr/>
          <p:nvPr/>
        </p:nvSpPr>
        <p:spPr>
          <a:xfrm>
            <a:off x="4555331" y="6640014"/>
            <a:ext cx="1581150" cy="584775"/>
          </a:xfrm>
          <a:prstGeom prst="rect">
            <a:avLst/>
          </a:prstGeom>
        </p:spPr>
        <p:txBody>
          <a:bodyPr wrap="square">
            <a:spAutoFit/>
          </a:bodyPr>
          <a:lstStyle/>
          <a:p>
            <a:pPr lvl="0" algn="ctr">
              <a:lnSpc>
                <a:spcPct val="80000"/>
              </a:lnSpc>
              <a:defRPr/>
            </a:pPr>
            <a:r>
              <a:rPr lang="en-AU" sz="4000" b="1" dirty="0">
                <a:solidFill>
                  <a:srgbClr val="F40000"/>
                </a:solidFill>
              </a:rPr>
              <a:t>5</a:t>
            </a:r>
            <a:r>
              <a:rPr lang="en-AU" sz="4000" b="1" baseline="30000" dirty="0">
                <a:solidFill>
                  <a:srgbClr val="F40000"/>
                </a:solidFill>
              </a:rPr>
              <a:t>%</a:t>
            </a:r>
            <a:endParaRPr lang="en-AU" sz="4000" baseline="30000" dirty="0">
              <a:solidFill>
                <a:srgbClr val="F40000"/>
              </a:solidFill>
            </a:endParaRPr>
          </a:p>
        </p:txBody>
      </p:sp>
      <p:sp>
        <p:nvSpPr>
          <p:cNvPr id="18" name="Rectangle 17">
            <a:extLst>
              <a:ext uri="{FF2B5EF4-FFF2-40B4-BE49-F238E27FC236}">
                <a16:creationId xmlns:a16="http://schemas.microsoft.com/office/drawing/2014/main" id="{67781088-9B7B-41FB-9C90-3FFA7BE0E5C9}"/>
              </a:ext>
            </a:extLst>
          </p:cNvPr>
          <p:cNvSpPr/>
          <p:nvPr/>
        </p:nvSpPr>
        <p:spPr>
          <a:xfrm>
            <a:off x="6654013" y="6640013"/>
            <a:ext cx="1581150" cy="584775"/>
          </a:xfrm>
          <a:prstGeom prst="rect">
            <a:avLst/>
          </a:prstGeom>
        </p:spPr>
        <p:txBody>
          <a:bodyPr wrap="square">
            <a:spAutoFit/>
          </a:bodyPr>
          <a:lstStyle/>
          <a:p>
            <a:pPr lvl="0" algn="ctr">
              <a:lnSpc>
                <a:spcPct val="80000"/>
              </a:lnSpc>
              <a:defRPr/>
            </a:pPr>
            <a:r>
              <a:rPr lang="en-AU" sz="4000" b="1" dirty="0">
                <a:solidFill>
                  <a:srgbClr val="F40000"/>
                </a:solidFill>
              </a:rPr>
              <a:t>4</a:t>
            </a:r>
            <a:r>
              <a:rPr lang="en-AU" sz="4000" b="1" baseline="30000" dirty="0">
                <a:solidFill>
                  <a:srgbClr val="F40000"/>
                </a:solidFill>
              </a:rPr>
              <a:t>%</a:t>
            </a:r>
            <a:endParaRPr lang="en-AU" sz="4000" baseline="30000" dirty="0">
              <a:solidFill>
                <a:srgbClr val="F40000"/>
              </a:solidFill>
            </a:endParaRPr>
          </a:p>
        </p:txBody>
      </p:sp>
      <p:sp>
        <p:nvSpPr>
          <p:cNvPr id="19" name="Rectangle 18">
            <a:extLst>
              <a:ext uri="{FF2B5EF4-FFF2-40B4-BE49-F238E27FC236}">
                <a16:creationId xmlns:a16="http://schemas.microsoft.com/office/drawing/2014/main" id="{35EFA518-DCED-406E-AA8D-6E8846B471A9}"/>
              </a:ext>
            </a:extLst>
          </p:cNvPr>
          <p:cNvSpPr/>
          <p:nvPr/>
        </p:nvSpPr>
        <p:spPr>
          <a:xfrm>
            <a:off x="8585416" y="6640012"/>
            <a:ext cx="1581150" cy="584775"/>
          </a:xfrm>
          <a:prstGeom prst="rect">
            <a:avLst/>
          </a:prstGeom>
        </p:spPr>
        <p:txBody>
          <a:bodyPr wrap="square">
            <a:spAutoFit/>
          </a:bodyPr>
          <a:lstStyle/>
          <a:p>
            <a:pPr lvl="0" algn="ctr">
              <a:lnSpc>
                <a:spcPct val="80000"/>
              </a:lnSpc>
              <a:defRPr/>
            </a:pPr>
            <a:r>
              <a:rPr lang="en-AU" sz="4000" b="1" dirty="0">
                <a:solidFill>
                  <a:srgbClr val="F40000"/>
                </a:solidFill>
              </a:rPr>
              <a:t>3</a:t>
            </a:r>
            <a:r>
              <a:rPr lang="en-AU" sz="4000" b="1" baseline="30000" dirty="0">
                <a:solidFill>
                  <a:srgbClr val="F40000"/>
                </a:solidFill>
              </a:rPr>
              <a:t>%</a:t>
            </a:r>
            <a:endParaRPr lang="en-AU" sz="4000" baseline="30000" dirty="0">
              <a:solidFill>
                <a:srgbClr val="F40000"/>
              </a:solidFill>
            </a:endParaRPr>
          </a:p>
        </p:txBody>
      </p:sp>
    </p:spTree>
    <p:extLst>
      <p:ext uri="{BB962C8B-B14F-4D97-AF65-F5344CB8AC3E}">
        <p14:creationId xmlns:p14="http://schemas.microsoft.com/office/powerpoint/2010/main" val="17593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8AA61B1-A102-4A69-9F61-2EA28279B795}"/>
              </a:ext>
            </a:extLst>
          </p:cNvPr>
          <p:cNvSpPr txBox="1">
            <a:spLocks/>
          </p:cNvSpPr>
          <p:nvPr/>
        </p:nvSpPr>
        <p:spPr>
          <a:xfrm>
            <a:off x="5324474" y="3524250"/>
            <a:ext cx="3476626" cy="35337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98000"/>
              </a:lnSpc>
              <a:spcBef>
                <a:spcPts val="0"/>
              </a:spcBef>
              <a:buNone/>
            </a:pPr>
            <a:r>
              <a:rPr lang="ja-JP" altLang="en-US" sz="1600"/>
              <a:t>オーストラリアは、その独特な気候と地形により、独自のワインの世界を育んできました。</a:t>
            </a:r>
          </a:p>
          <a:p>
            <a:pPr marL="0" indent="0">
              <a:lnSpc>
                <a:spcPct val="98000"/>
              </a:lnSpc>
              <a:spcBef>
                <a:spcPts val="0"/>
              </a:spcBef>
              <a:buNone/>
            </a:pPr>
            <a:r>
              <a:rPr lang="ja-JP" altLang="en-US" sz="1600"/>
              <a:t>ブドウ農家、栽培家、ワインメーカーの活気あるコミュニティの本拠地となる</a:t>
            </a:r>
            <a:r>
              <a:rPr lang="en-US" altLang="ja-JP" sz="1600" dirty="0"/>
              <a:t>65</a:t>
            </a:r>
            <a:r>
              <a:rPr lang="ja-JP" altLang="en-US" sz="1600"/>
              <a:t>のワイン生産地では、</a:t>
            </a:r>
            <a:r>
              <a:rPr lang="en-US" altLang="ja-JP" sz="1600" dirty="0"/>
              <a:t>100</a:t>
            </a:r>
            <a:r>
              <a:rPr lang="ja-JP" altLang="en-US" sz="1600"/>
              <a:t>種類以上のブドウが栽培され、自由に、自分たちのやり方で素晴らしいワインを造ることができます。伝統にとらわれることなく、多様でスリリングなワインを追求するために、境界線を押し広げ続け、世界に発信していきます。</a:t>
            </a:r>
            <a:r>
              <a:rPr lang="en-AU" altLang="ja-JP" sz="1600" dirty="0"/>
              <a:t>That’s just our way - </a:t>
            </a:r>
            <a:r>
              <a:rPr lang="ja-JP" altLang="en-US" sz="1600"/>
              <a:t>それが私たちのやり方なのです。</a:t>
            </a:r>
            <a:endParaRPr lang="en-AU" sz="1600" dirty="0"/>
          </a:p>
        </p:txBody>
      </p:sp>
    </p:spTree>
    <p:extLst>
      <p:ext uri="{BB962C8B-B14F-4D97-AF65-F5344CB8AC3E}">
        <p14:creationId xmlns:p14="http://schemas.microsoft.com/office/powerpoint/2010/main" val="3167386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E1BA578D-E559-4665-90B4-7A632FA8EFFB}"/>
              </a:ext>
            </a:extLst>
          </p:cNvPr>
          <p:cNvSpPr txBox="1"/>
          <p:nvPr/>
        </p:nvSpPr>
        <p:spPr>
          <a:xfrm>
            <a:off x="833210" y="599059"/>
            <a:ext cx="7259230" cy="512313"/>
          </a:xfrm>
          <a:prstGeom prst="rect">
            <a:avLst/>
          </a:prstGeom>
        </p:spPr>
        <p:txBody>
          <a:bodyPr vert="horz" wrap="none" lIns="0" tIns="15875" rIns="0" bIns="0" rtlCol="0">
            <a:noAutofit/>
          </a:bodyPr>
          <a:lstStyle/>
          <a:p>
            <a:pPr>
              <a:lnSpc>
                <a:spcPct val="89000"/>
              </a:lnSpc>
            </a:pPr>
            <a:r>
              <a:rPr lang="en-AU" sz="4000" b="1" spc="600" dirty="0" err="1">
                <a:latin typeface="+mj-lt"/>
                <a:cs typeface="Hellix"/>
              </a:rPr>
              <a:t>イーデン・ヴァレ</a:t>
            </a:r>
            <a:r>
              <a:rPr lang="en-AU" sz="4000" b="1" spc="600" dirty="0">
                <a:latin typeface="+mj-lt"/>
                <a:cs typeface="Hellix"/>
              </a:rPr>
              <a:t>ー</a:t>
            </a:r>
            <a:endParaRPr lang="en-AU" sz="4000" spc="600" dirty="0">
              <a:latin typeface="+mj-lt"/>
              <a:cs typeface="Hellix"/>
            </a:endParaRPr>
          </a:p>
        </p:txBody>
      </p:sp>
      <p:sp>
        <p:nvSpPr>
          <p:cNvPr id="4" name="object 4">
            <a:extLst>
              <a:ext uri="{FF2B5EF4-FFF2-40B4-BE49-F238E27FC236}">
                <a16:creationId xmlns:a16="http://schemas.microsoft.com/office/drawing/2014/main" id="{877A7369-AFAA-4BA7-8D2A-034B1527CE20}"/>
              </a:ext>
            </a:extLst>
          </p:cNvPr>
          <p:cNvSpPr txBox="1"/>
          <p:nvPr/>
        </p:nvSpPr>
        <p:spPr>
          <a:xfrm>
            <a:off x="2799170" y="1111372"/>
            <a:ext cx="7259230" cy="512313"/>
          </a:xfrm>
          <a:prstGeom prst="rect">
            <a:avLst/>
          </a:prstGeom>
        </p:spPr>
        <p:txBody>
          <a:bodyPr vert="horz" wrap="none" lIns="0" tIns="15875" rIns="0" bIns="0" rtlCol="0">
            <a:noAutofit/>
          </a:bodyPr>
          <a:lstStyle/>
          <a:p>
            <a:pPr>
              <a:lnSpc>
                <a:spcPct val="89000"/>
              </a:lnSpc>
            </a:pPr>
            <a:r>
              <a:rPr lang="en-AU" sz="4000" b="1" spc="600" dirty="0">
                <a:solidFill>
                  <a:schemeClr val="bg1"/>
                </a:solidFill>
                <a:latin typeface="+mj-lt"/>
                <a:cs typeface="Hellix"/>
              </a:rPr>
              <a:t>5大品種</a:t>
            </a:r>
            <a:endParaRPr lang="en-AU" sz="4000" spc="600" dirty="0">
              <a:solidFill>
                <a:schemeClr val="bg1"/>
              </a:solidFill>
              <a:latin typeface="+mj-lt"/>
              <a:cs typeface="Hellix"/>
            </a:endParaRPr>
          </a:p>
        </p:txBody>
      </p:sp>
      <p:sp>
        <p:nvSpPr>
          <p:cNvPr id="10" name="object 58">
            <a:extLst>
              <a:ext uri="{FF2B5EF4-FFF2-40B4-BE49-F238E27FC236}">
                <a16:creationId xmlns:a16="http://schemas.microsoft.com/office/drawing/2014/main" id="{28C227D5-C5BC-4206-9175-AF2B4F9C2A4B}"/>
              </a:ext>
            </a:extLst>
          </p:cNvPr>
          <p:cNvSpPr txBox="1"/>
          <p:nvPr/>
        </p:nvSpPr>
        <p:spPr>
          <a:xfrm>
            <a:off x="692524" y="6218299"/>
            <a:ext cx="1581150"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リースリング</a:t>
            </a:r>
            <a:endParaRPr lang="en-US" sz="1600" b="1" spc="200" dirty="0">
              <a:solidFill>
                <a:schemeClr val="bg1"/>
              </a:solidFill>
              <a:cs typeface="Hellix SemiBold"/>
            </a:endParaRPr>
          </a:p>
        </p:txBody>
      </p:sp>
      <p:sp>
        <p:nvSpPr>
          <p:cNvPr id="11" name="object 58">
            <a:extLst>
              <a:ext uri="{FF2B5EF4-FFF2-40B4-BE49-F238E27FC236}">
                <a16:creationId xmlns:a16="http://schemas.microsoft.com/office/drawing/2014/main" id="{3C5D155D-38C4-42DA-84EA-F8EF7B047D86}"/>
              </a:ext>
            </a:extLst>
          </p:cNvPr>
          <p:cNvSpPr txBox="1"/>
          <p:nvPr/>
        </p:nvSpPr>
        <p:spPr>
          <a:xfrm>
            <a:off x="2799170" y="6226956"/>
            <a:ext cx="1265026"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シラーズ</a:t>
            </a:r>
            <a:endParaRPr lang="en-US" sz="1600" b="1" spc="200" dirty="0">
              <a:solidFill>
                <a:schemeClr val="bg1"/>
              </a:solidFill>
              <a:cs typeface="Hellix SemiBold"/>
            </a:endParaRPr>
          </a:p>
        </p:txBody>
      </p:sp>
      <p:sp>
        <p:nvSpPr>
          <p:cNvPr id="12" name="object 58">
            <a:extLst>
              <a:ext uri="{FF2B5EF4-FFF2-40B4-BE49-F238E27FC236}">
                <a16:creationId xmlns:a16="http://schemas.microsoft.com/office/drawing/2014/main" id="{E1CA9E94-2070-4AB9-9A22-49188AA51353}"/>
              </a:ext>
            </a:extLst>
          </p:cNvPr>
          <p:cNvSpPr txBox="1"/>
          <p:nvPr/>
        </p:nvSpPr>
        <p:spPr>
          <a:xfrm>
            <a:off x="4544135" y="6226956"/>
            <a:ext cx="1801402"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シャルドネ</a:t>
            </a:r>
            <a:endParaRPr lang="en-US" sz="1600" b="1" spc="200" dirty="0">
              <a:solidFill>
                <a:schemeClr val="bg1"/>
              </a:solidFill>
              <a:cs typeface="Hellix SemiBold"/>
            </a:endParaRPr>
          </a:p>
        </p:txBody>
      </p:sp>
      <p:sp>
        <p:nvSpPr>
          <p:cNvPr id="13" name="object 58">
            <a:extLst>
              <a:ext uri="{FF2B5EF4-FFF2-40B4-BE49-F238E27FC236}">
                <a16:creationId xmlns:a16="http://schemas.microsoft.com/office/drawing/2014/main" id="{464CDCB2-4C15-4DFC-9565-FA7C387B1F0E}"/>
              </a:ext>
            </a:extLst>
          </p:cNvPr>
          <p:cNvSpPr txBox="1"/>
          <p:nvPr/>
        </p:nvSpPr>
        <p:spPr>
          <a:xfrm>
            <a:off x="6524413" y="5976597"/>
            <a:ext cx="1789480" cy="509755"/>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カベルネ・ソーヴィニヨン</a:t>
            </a:r>
            <a:endParaRPr lang="en-US" sz="1600" b="1" spc="200" dirty="0">
              <a:solidFill>
                <a:schemeClr val="bg1"/>
              </a:solidFill>
              <a:cs typeface="Hellix SemiBold"/>
            </a:endParaRPr>
          </a:p>
        </p:txBody>
      </p:sp>
      <p:sp>
        <p:nvSpPr>
          <p:cNvPr id="14" name="object 58">
            <a:extLst>
              <a:ext uri="{FF2B5EF4-FFF2-40B4-BE49-F238E27FC236}">
                <a16:creationId xmlns:a16="http://schemas.microsoft.com/office/drawing/2014/main" id="{98043393-58F7-4FA8-82C6-726AF57CC181}"/>
              </a:ext>
            </a:extLst>
          </p:cNvPr>
          <p:cNvSpPr txBox="1"/>
          <p:nvPr/>
        </p:nvSpPr>
        <p:spPr>
          <a:xfrm>
            <a:off x="8664874" y="6207015"/>
            <a:ext cx="1190326" cy="263534"/>
          </a:xfrm>
          <a:prstGeom prst="rect">
            <a:avLst/>
          </a:prstGeom>
          <a:solidFill>
            <a:schemeClr val="tx1"/>
          </a:solidFill>
        </p:spPr>
        <p:txBody>
          <a:bodyPr vert="horz" wrap="square" lIns="0" tIns="17145" rIns="0" bIns="0" rtlCol="0">
            <a:spAutoFit/>
          </a:bodyPr>
          <a:lstStyle/>
          <a:p>
            <a:pPr lvl="0" algn="ctr">
              <a:buClr>
                <a:srgbClr val="F40000"/>
              </a:buClr>
              <a:defRPr/>
            </a:pPr>
            <a:r>
              <a:rPr lang="en-US" sz="1600" b="1" spc="200" dirty="0" err="1">
                <a:solidFill>
                  <a:schemeClr val="bg1"/>
                </a:solidFill>
                <a:cs typeface="Hellix SemiBold"/>
              </a:rPr>
              <a:t>メルロ</a:t>
            </a:r>
            <a:r>
              <a:rPr lang="en-US" sz="1600" b="1" spc="200" dirty="0">
                <a:solidFill>
                  <a:schemeClr val="bg1"/>
                </a:solidFill>
                <a:cs typeface="Hellix SemiBold"/>
              </a:rPr>
              <a:t>ー</a:t>
            </a:r>
          </a:p>
        </p:txBody>
      </p:sp>
      <p:sp>
        <p:nvSpPr>
          <p:cNvPr id="15" name="Rectangle 14">
            <a:extLst>
              <a:ext uri="{FF2B5EF4-FFF2-40B4-BE49-F238E27FC236}">
                <a16:creationId xmlns:a16="http://schemas.microsoft.com/office/drawing/2014/main" id="{27108D76-4B0C-4CC9-911B-0656DC9C0BC2}"/>
              </a:ext>
            </a:extLst>
          </p:cNvPr>
          <p:cNvSpPr/>
          <p:nvPr/>
        </p:nvSpPr>
        <p:spPr>
          <a:xfrm>
            <a:off x="791240" y="6640015"/>
            <a:ext cx="1581150" cy="584775"/>
          </a:xfrm>
          <a:prstGeom prst="rect">
            <a:avLst/>
          </a:prstGeom>
        </p:spPr>
        <p:txBody>
          <a:bodyPr wrap="square">
            <a:spAutoFit/>
          </a:bodyPr>
          <a:lstStyle/>
          <a:p>
            <a:pPr lvl="0" algn="ctr">
              <a:lnSpc>
                <a:spcPct val="80000"/>
              </a:lnSpc>
              <a:defRPr/>
            </a:pPr>
            <a:r>
              <a:rPr lang="en-AU" sz="4000" b="1" dirty="0">
                <a:solidFill>
                  <a:srgbClr val="F40000"/>
                </a:solidFill>
              </a:rPr>
              <a:t>30</a:t>
            </a:r>
            <a:r>
              <a:rPr lang="en-AU" sz="4000" b="1" baseline="30000" dirty="0">
                <a:solidFill>
                  <a:srgbClr val="F40000"/>
                </a:solidFill>
              </a:rPr>
              <a:t>%</a:t>
            </a:r>
            <a:endParaRPr lang="en-AU" sz="4000" baseline="30000" dirty="0">
              <a:solidFill>
                <a:srgbClr val="F40000"/>
              </a:solidFill>
            </a:endParaRPr>
          </a:p>
        </p:txBody>
      </p:sp>
      <p:sp>
        <p:nvSpPr>
          <p:cNvPr id="16" name="Rectangle 15">
            <a:extLst>
              <a:ext uri="{FF2B5EF4-FFF2-40B4-BE49-F238E27FC236}">
                <a16:creationId xmlns:a16="http://schemas.microsoft.com/office/drawing/2014/main" id="{87CF4DA8-7B57-4759-979B-F31AE60971D9}"/>
              </a:ext>
            </a:extLst>
          </p:cNvPr>
          <p:cNvSpPr/>
          <p:nvPr/>
        </p:nvSpPr>
        <p:spPr>
          <a:xfrm>
            <a:off x="2734252" y="6640015"/>
            <a:ext cx="1581150" cy="584775"/>
          </a:xfrm>
          <a:prstGeom prst="rect">
            <a:avLst/>
          </a:prstGeom>
        </p:spPr>
        <p:txBody>
          <a:bodyPr wrap="square">
            <a:spAutoFit/>
          </a:bodyPr>
          <a:lstStyle/>
          <a:p>
            <a:pPr lvl="0" algn="ctr">
              <a:lnSpc>
                <a:spcPct val="80000"/>
              </a:lnSpc>
              <a:defRPr/>
            </a:pPr>
            <a:r>
              <a:rPr lang="en-AU" sz="4000" b="1" dirty="0">
                <a:solidFill>
                  <a:srgbClr val="F40000"/>
                </a:solidFill>
              </a:rPr>
              <a:t>27</a:t>
            </a:r>
            <a:r>
              <a:rPr lang="en-AU" sz="4000" b="1" baseline="30000" dirty="0">
                <a:solidFill>
                  <a:srgbClr val="F40000"/>
                </a:solidFill>
              </a:rPr>
              <a:t>%</a:t>
            </a:r>
            <a:endParaRPr lang="en-AU" sz="4000" baseline="30000" dirty="0">
              <a:solidFill>
                <a:srgbClr val="F40000"/>
              </a:solidFill>
            </a:endParaRPr>
          </a:p>
        </p:txBody>
      </p:sp>
      <p:sp>
        <p:nvSpPr>
          <p:cNvPr id="17" name="Rectangle 16">
            <a:extLst>
              <a:ext uri="{FF2B5EF4-FFF2-40B4-BE49-F238E27FC236}">
                <a16:creationId xmlns:a16="http://schemas.microsoft.com/office/drawing/2014/main" id="{60137C9C-5716-4F00-B697-21BBEF59208C}"/>
              </a:ext>
            </a:extLst>
          </p:cNvPr>
          <p:cNvSpPr/>
          <p:nvPr/>
        </p:nvSpPr>
        <p:spPr>
          <a:xfrm>
            <a:off x="4722610" y="6640014"/>
            <a:ext cx="1581150" cy="584775"/>
          </a:xfrm>
          <a:prstGeom prst="rect">
            <a:avLst/>
          </a:prstGeom>
        </p:spPr>
        <p:txBody>
          <a:bodyPr wrap="square">
            <a:spAutoFit/>
          </a:bodyPr>
          <a:lstStyle/>
          <a:p>
            <a:pPr lvl="0" algn="ctr">
              <a:lnSpc>
                <a:spcPct val="80000"/>
              </a:lnSpc>
              <a:defRPr/>
            </a:pPr>
            <a:r>
              <a:rPr lang="en-AU" sz="4000" b="1" dirty="0">
                <a:solidFill>
                  <a:srgbClr val="F40000"/>
                </a:solidFill>
              </a:rPr>
              <a:t>13</a:t>
            </a:r>
            <a:r>
              <a:rPr lang="en-AU" sz="4000" b="1" baseline="30000" dirty="0">
                <a:solidFill>
                  <a:srgbClr val="F40000"/>
                </a:solidFill>
              </a:rPr>
              <a:t>%</a:t>
            </a:r>
            <a:endParaRPr lang="en-AU" sz="4000" baseline="30000" dirty="0">
              <a:solidFill>
                <a:srgbClr val="F40000"/>
              </a:solidFill>
            </a:endParaRPr>
          </a:p>
        </p:txBody>
      </p:sp>
      <p:sp>
        <p:nvSpPr>
          <p:cNvPr id="18" name="Rectangle 17">
            <a:extLst>
              <a:ext uri="{FF2B5EF4-FFF2-40B4-BE49-F238E27FC236}">
                <a16:creationId xmlns:a16="http://schemas.microsoft.com/office/drawing/2014/main" id="{67781088-9B7B-41FB-9C90-3FFA7BE0E5C9}"/>
              </a:ext>
            </a:extLst>
          </p:cNvPr>
          <p:cNvSpPr/>
          <p:nvPr/>
        </p:nvSpPr>
        <p:spPr>
          <a:xfrm>
            <a:off x="6654013" y="6640013"/>
            <a:ext cx="1581150" cy="584775"/>
          </a:xfrm>
          <a:prstGeom prst="rect">
            <a:avLst/>
          </a:prstGeom>
        </p:spPr>
        <p:txBody>
          <a:bodyPr wrap="square">
            <a:spAutoFit/>
          </a:bodyPr>
          <a:lstStyle/>
          <a:p>
            <a:pPr lvl="0" algn="ctr">
              <a:lnSpc>
                <a:spcPct val="80000"/>
              </a:lnSpc>
              <a:defRPr/>
            </a:pPr>
            <a:r>
              <a:rPr lang="en-AU" sz="4000" b="1" dirty="0">
                <a:solidFill>
                  <a:srgbClr val="F40000"/>
                </a:solidFill>
              </a:rPr>
              <a:t>10</a:t>
            </a:r>
            <a:r>
              <a:rPr lang="en-AU" sz="4000" b="1" baseline="30000" dirty="0">
                <a:solidFill>
                  <a:srgbClr val="F40000"/>
                </a:solidFill>
              </a:rPr>
              <a:t>%</a:t>
            </a:r>
            <a:endParaRPr lang="en-AU" sz="4000" baseline="30000" dirty="0">
              <a:solidFill>
                <a:srgbClr val="F40000"/>
              </a:solidFill>
            </a:endParaRPr>
          </a:p>
        </p:txBody>
      </p:sp>
      <p:sp>
        <p:nvSpPr>
          <p:cNvPr id="19" name="Rectangle 18">
            <a:extLst>
              <a:ext uri="{FF2B5EF4-FFF2-40B4-BE49-F238E27FC236}">
                <a16:creationId xmlns:a16="http://schemas.microsoft.com/office/drawing/2014/main" id="{35EFA518-DCED-406E-AA8D-6E8846B471A9}"/>
              </a:ext>
            </a:extLst>
          </p:cNvPr>
          <p:cNvSpPr/>
          <p:nvPr/>
        </p:nvSpPr>
        <p:spPr>
          <a:xfrm>
            <a:off x="8585416" y="6640012"/>
            <a:ext cx="1581150" cy="584775"/>
          </a:xfrm>
          <a:prstGeom prst="rect">
            <a:avLst/>
          </a:prstGeom>
        </p:spPr>
        <p:txBody>
          <a:bodyPr wrap="square">
            <a:spAutoFit/>
          </a:bodyPr>
          <a:lstStyle/>
          <a:p>
            <a:pPr lvl="0" algn="ctr">
              <a:lnSpc>
                <a:spcPct val="80000"/>
              </a:lnSpc>
              <a:defRPr/>
            </a:pPr>
            <a:r>
              <a:rPr lang="en-AU" sz="4000" b="1" dirty="0">
                <a:solidFill>
                  <a:srgbClr val="F40000"/>
                </a:solidFill>
              </a:rPr>
              <a:t>3</a:t>
            </a:r>
            <a:r>
              <a:rPr lang="en-AU" sz="4000" b="1" baseline="30000" dirty="0">
                <a:solidFill>
                  <a:srgbClr val="F40000"/>
                </a:solidFill>
              </a:rPr>
              <a:t>%</a:t>
            </a:r>
            <a:endParaRPr lang="en-AU" sz="4000" baseline="30000" dirty="0">
              <a:solidFill>
                <a:srgbClr val="F40000"/>
              </a:solidFill>
            </a:endParaRPr>
          </a:p>
        </p:txBody>
      </p:sp>
    </p:spTree>
    <p:extLst>
      <p:ext uri="{BB962C8B-B14F-4D97-AF65-F5344CB8AC3E}">
        <p14:creationId xmlns:p14="http://schemas.microsoft.com/office/powerpoint/2010/main" val="329111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58">
            <a:extLst>
              <a:ext uri="{FF2B5EF4-FFF2-40B4-BE49-F238E27FC236}">
                <a16:creationId xmlns:a16="http://schemas.microsoft.com/office/drawing/2014/main" id="{00AE230E-6D11-4523-B0CC-290359E30CB7}"/>
              </a:ext>
            </a:extLst>
          </p:cNvPr>
          <p:cNvSpPr txBox="1"/>
          <p:nvPr/>
        </p:nvSpPr>
        <p:spPr>
          <a:xfrm>
            <a:off x="0" y="309093"/>
            <a:ext cx="2125014" cy="251618"/>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4" name="object 37">
            <a:extLst>
              <a:ext uri="{FF2B5EF4-FFF2-40B4-BE49-F238E27FC236}">
                <a16:creationId xmlns:a16="http://schemas.microsoft.com/office/drawing/2014/main" id="{22F28A41-B7B5-473B-AF70-D29804596F84}"/>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kumimoji="0" lang="en-AU" sz="6500" b="1" i="0" u="none" strike="noStrike" kern="0" cap="none" spc="600" normalizeH="0" noProof="0" dirty="0" err="1">
                <a:ln>
                  <a:noFill/>
                </a:ln>
                <a:solidFill>
                  <a:schemeClr val="accent1"/>
                </a:solidFill>
                <a:effectLst/>
                <a:uLnTx/>
                <a:uFillTx/>
                <a:latin typeface="+mj-lt"/>
              </a:rPr>
              <a:t>リースリング</a:t>
            </a:r>
            <a:endParaRPr kumimoji="0" lang="en-AU" sz="6500" b="1" i="0" u="none" strike="noStrike" kern="0" cap="none" spc="600" normalizeH="0" noProof="0" dirty="0">
              <a:ln>
                <a:noFill/>
              </a:ln>
              <a:solidFill>
                <a:schemeClr val="accent1"/>
              </a:solidFill>
              <a:effectLst/>
              <a:uLnTx/>
              <a:uFillTx/>
              <a:latin typeface="+mj-lt"/>
            </a:endParaRPr>
          </a:p>
        </p:txBody>
      </p:sp>
      <p:sp>
        <p:nvSpPr>
          <p:cNvPr id="5" name="object 10">
            <a:extLst>
              <a:ext uri="{FF2B5EF4-FFF2-40B4-BE49-F238E27FC236}">
                <a16:creationId xmlns:a16="http://schemas.microsoft.com/office/drawing/2014/main" id="{98D84A1D-2C55-455C-B6E2-C8F836D3050A}"/>
              </a:ext>
            </a:extLst>
          </p:cNvPr>
          <p:cNvSpPr txBox="1"/>
          <p:nvPr/>
        </p:nvSpPr>
        <p:spPr>
          <a:xfrm>
            <a:off x="2223400" y="2298619"/>
            <a:ext cx="3142827" cy="564642"/>
          </a:xfrm>
          <a:prstGeom prst="rect">
            <a:avLst/>
          </a:prstGeom>
        </p:spPr>
        <p:txBody>
          <a:bodyPr vert="horz" wrap="square" lIns="0" tIns="12065" rIns="0" bIns="0" rtlCol="0">
            <a:spAutoFit/>
          </a:bodyPr>
          <a:lstStyle/>
          <a:p>
            <a:pPr algn="ctr" defTabSz="914217">
              <a:lnSpc>
                <a:spcPct val="80000"/>
              </a:lnSpc>
            </a:pPr>
            <a:r>
              <a:rPr lang="en-AU" sz="2200" b="1" dirty="0" err="1">
                <a:solidFill>
                  <a:schemeClr val="bg1"/>
                </a:solidFill>
                <a:latin typeface="Mistral" panose="03090702030407020403" pitchFamily="66" charset="0"/>
                <a:cs typeface="Colors Of Autumn"/>
              </a:rPr>
              <a:t>最も重要な白ブドウ品種</a:t>
            </a:r>
            <a:endParaRPr lang="en-AU" sz="2200" b="1" dirty="0">
              <a:solidFill>
                <a:schemeClr val="bg1"/>
              </a:solidFill>
              <a:latin typeface="Mistral" panose="03090702030407020403" pitchFamily="66" charset="0"/>
              <a:cs typeface="Colors Of Autumn"/>
            </a:endParaRPr>
          </a:p>
          <a:p>
            <a:pPr algn="ctr" defTabSz="914217">
              <a:lnSpc>
                <a:spcPct val="80000"/>
              </a:lnSpc>
            </a:pPr>
            <a:r>
              <a:rPr lang="ja-JP" altLang="en-US" sz="2200" b="1">
                <a:solidFill>
                  <a:schemeClr val="bg1"/>
                </a:solidFill>
                <a:latin typeface="Mistral" panose="03090702030407020403" pitchFamily="66" charset="0"/>
                <a:cs typeface="Colors Of Autumn"/>
              </a:rPr>
              <a:t>全体破砕量の４</a:t>
            </a:r>
            <a:r>
              <a:rPr lang="ja-JP" altLang="en-AU" sz="2200" b="1">
                <a:solidFill>
                  <a:schemeClr val="bg1"/>
                </a:solidFill>
                <a:latin typeface="Mistral" panose="03090702030407020403" pitchFamily="66" charset="0"/>
                <a:cs typeface="Colors Of Autumn"/>
              </a:rPr>
              <a:t>分の</a:t>
            </a:r>
            <a:r>
              <a:rPr lang="ja-JP" altLang="en-US" sz="2200" b="1">
                <a:solidFill>
                  <a:schemeClr val="bg1"/>
                </a:solidFill>
                <a:latin typeface="Mistral" panose="03090702030407020403" pitchFamily="66" charset="0"/>
                <a:cs typeface="Colors Of Autumn"/>
              </a:rPr>
              <a:t>１</a:t>
            </a:r>
            <a:endParaRPr lang="en-AU" sz="2200" b="1" dirty="0">
              <a:solidFill>
                <a:schemeClr val="bg1"/>
              </a:solidFill>
              <a:latin typeface="Mistral" panose="03090702030407020403" pitchFamily="66" charset="0"/>
              <a:cs typeface="Colors Of Autumn"/>
            </a:endParaRPr>
          </a:p>
        </p:txBody>
      </p:sp>
      <p:sp>
        <p:nvSpPr>
          <p:cNvPr id="6" name="object 58">
            <a:extLst>
              <a:ext uri="{FF2B5EF4-FFF2-40B4-BE49-F238E27FC236}">
                <a16:creationId xmlns:a16="http://schemas.microsoft.com/office/drawing/2014/main" id="{B8E8CED3-C2EF-4972-8DAC-65657E3929D9}"/>
              </a:ext>
            </a:extLst>
          </p:cNvPr>
          <p:cNvSpPr txBox="1"/>
          <p:nvPr/>
        </p:nvSpPr>
        <p:spPr>
          <a:xfrm>
            <a:off x="2344360" y="5024070"/>
            <a:ext cx="1657370" cy="747897"/>
          </a:xfrm>
          <a:prstGeom prst="rect">
            <a:avLst/>
          </a:prstGeom>
        </p:spPr>
        <p:txBody>
          <a:bodyPr vert="horz" wrap="square" lIns="0" tIns="0"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r>
              <a:rPr lang="en-AU" sz="1800" b="0" dirty="0" err="1"/>
              <a:t>強いレモンとライムのアロマ、強い風味を持つ</a:t>
            </a:r>
            <a:endParaRPr lang="en-US" sz="1800" b="0" dirty="0"/>
          </a:p>
        </p:txBody>
      </p:sp>
      <p:sp>
        <p:nvSpPr>
          <p:cNvPr id="7" name="object 58">
            <a:extLst>
              <a:ext uri="{FF2B5EF4-FFF2-40B4-BE49-F238E27FC236}">
                <a16:creationId xmlns:a16="http://schemas.microsoft.com/office/drawing/2014/main" id="{D42E4918-88E1-427A-A035-75EB2DF63ECA}"/>
              </a:ext>
            </a:extLst>
          </p:cNvPr>
          <p:cNvSpPr txBox="1"/>
          <p:nvPr/>
        </p:nvSpPr>
        <p:spPr>
          <a:xfrm>
            <a:off x="7172946" y="3372052"/>
            <a:ext cx="2002897" cy="488211"/>
          </a:xfrm>
          <a:prstGeom prst="rect">
            <a:avLst/>
          </a:prstGeom>
        </p:spPr>
        <p:txBody>
          <a:bodyPr vert="horz" wrap="square" lIns="0" tIns="17145" rIns="0" bIns="0" rtlCol="0" anchor="ctr" anchorCtr="0">
            <a:spAutoFit/>
          </a:bodyPr>
          <a:lstStyle/>
          <a:p>
            <a:pPr algn="ctr">
              <a:lnSpc>
                <a:spcPct val="90000"/>
              </a:lnSpc>
              <a:buClr>
                <a:srgbClr val="F40000"/>
              </a:buClr>
            </a:pPr>
            <a:r>
              <a:rPr lang="en-AU" sz="1700" b="1" dirty="0" err="1">
                <a:cs typeface="Hellix SemiBold"/>
              </a:rPr>
              <a:t>標高の高い冷涼なブドウ畑でよく育つ</a:t>
            </a:r>
            <a:endParaRPr lang="en-US" sz="1700" b="1" dirty="0">
              <a:cs typeface="Hellix SemiBold"/>
            </a:endParaRPr>
          </a:p>
        </p:txBody>
      </p:sp>
      <p:sp>
        <p:nvSpPr>
          <p:cNvPr id="8" name="object 58">
            <a:extLst>
              <a:ext uri="{FF2B5EF4-FFF2-40B4-BE49-F238E27FC236}">
                <a16:creationId xmlns:a16="http://schemas.microsoft.com/office/drawing/2014/main" id="{9710BA11-25F3-4CE0-BD42-BF555F8A7D7F}"/>
              </a:ext>
            </a:extLst>
          </p:cNvPr>
          <p:cNvSpPr txBox="1"/>
          <p:nvPr/>
        </p:nvSpPr>
        <p:spPr>
          <a:xfrm>
            <a:off x="6797745" y="5112000"/>
            <a:ext cx="1490848" cy="1171475"/>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en-AU" sz="1500" dirty="0" err="1">
                <a:cs typeface="Hellix SemiBold"/>
              </a:rPr>
              <a:t>レモン果汁</a:t>
            </a:r>
            <a:endParaRPr lang="en-AU" sz="1500" dirty="0">
              <a:cs typeface="Hellix SemiBold"/>
            </a:endParaRPr>
          </a:p>
          <a:p>
            <a:pPr marL="180975" indent="-180975">
              <a:spcAft>
                <a:spcPts val="600"/>
              </a:spcAft>
              <a:buClr>
                <a:srgbClr val="F40000"/>
              </a:buClr>
              <a:buFont typeface="Arial" panose="020B0604020202020204" pitchFamily="34" charset="0"/>
              <a:buChar char="-"/>
            </a:pPr>
            <a:r>
              <a:rPr lang="en-AU" sz="1500" dirty="0" err="1">
                <a:cs typeface="Hellix SemiBold"/>
              </a:rPr>
              <a:t>ライム果汁</a:t>
            </a:r>
            <a:endParaRPr lang="en-AU" sz="1500" dirty="0">
              <a:cs typeface="Hellix SemiBold"/>
            </a:endParaRPr>
          </a:p>
          <a:p>
            <a:pPr marL="180975" indent="-180975">
              <a:spcAft>
                <a:spcPts val="600"/>
              </a:spcAft>
              <a:buClr>
                <a:srgbClr val="F40000"/>
              </a:buClr>
              <a:buFont typeface="Arial" panose="020B0604020202020204" pitchFamily="34" charset="0"/>
              <a:buChar char="-"/>
            </a:pPr>
            <a:r>
              <a:rPr lang="en-AU" sz="1500" dirty="0" err="1">
                <a:cs typeface="Hellix SemiBold"/>
              </a:rPr>
              <a:t>青リンゴ</a:t>
            </a:r>
            <a:endParaRPr lang="en-AU" sz="1500" dirty="0">
              <a:cs typeface="Hellix SemiBold"/>
            </a:endParaRPr>
          </a:p>
          <a:p>
            <a:pPr marL="180975" indent="-180975">
              <a:spcAft>
                <a:spcPts val="600"/>
              </a:spcAft>
              <a:buClr>
                <a:srgbClr val="F40000"/>
              </a:buClr>
              <a:buFont typeface="Arial" panose="020B0604020202020204" pitchFamily="34" charset="0"/>
              <a:buChar char="-"/>
            </a:pPr>
            <a:r>
              <a:rPr lang="en-AU" sz="1500" dirty="0" err="1">
                <a:cs typeface="Hellix SemiBold"/>
              </a:rPr>
              <a:t>ショウガの花</a:t>
            </a:r>
            <a:r>
              <a:rPr lang="en-AU" sz="1500" dirty="0">
                <a:cs typeface="Hellix SemiBold"/>
              </a:rPr>
              <a:t> </a:t>
            </a:r>
          </a:p>
        </p:txBody>
      </p:sp>
      <p:sp>
        <p:nvSpPr>
          <p:cNvPr id="9" name="object 58">
            <a:extLst>
              <a:ext uri="{FF2B5EF4-FFF2-40B4-BE49-F238E27FC236}">
                <a16:creationId xmlns:a16="http://schemas.microsoft.com/office/drawing/2014/main" id="{9710BA11-25F3-4CE0-BD42-BF555F8A7D7F}"/>
              </a:ext>
            </a:extLst>
          </p:cNvPr>
          <p:cNvSpPr txBox="1"/>
          <p:nvPr/>
        </p:nvSpPr>
        <p:spPr>
          <a:xfrm>
            <a:off x="8686123" y="5112000"/>
            <a:ext cx="1412057" cy="1171475"/>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en-US" sz="1500" dirty="0" err="1">
                <a:cs typeface="Hellix SemiBold"/>
              </a:rPr>
              <a:t>トースト</a:t>
            </a:r>
            <a:endParaRPr lang="en-US" sz="1500" dirty="0">
              <a:cs typeface="Hellix SemiBold"/>
            </a:endParaRPr>
          </a:p>
          <a:p>
            <a:pPr marL="180975" indent="-180975">
              <a:spcAft>
                <a:spcPts val="600"/>
              </a:spcAft>
              <a:buClr>
                <a:srgbClr val="F40000"/>
              </a:buClr>
              <a:buFont typeface="Arial" panose="020B0604020202020204" pitchFamily="34" charset="0"/>
              <a:buChar char="-"/>
            </a:pPr>
            <a:r>
              <a:rPr lang="en-US" sz="1500" dirty="0" err="1">
                <a:cs typeface="Hellix SemiBold"/>
              </a:rPr>
              <a:t>アーモンド</a:t>
            </a:r>
            <a:endParaRPr lang="en-US" sz="1500" dirty="0">
              <a:cs typeface="Hellix SemiBold"/>
            </a:endParaRPr>
          </a:p>
          <a:p>
            <a:pPr marL="180975" indent="-180975">
              <a:spcAft>
                <a:spcPts val="600"/>
              </a:spcAft>
              <a:buClr>
                <a:srgbClr val="F40000"/>
              </a:buClr>
              <a:buFont typeface="Arial" panose="020B0604020202020204" pitchFamily="34" charset="0"/>
              <a:buChar char="-"/>
            </a:pPr>
            <a:r>
              <a:rPr lang="en-US" sz="1500" dirty="0" err="1">
                <a:cs typeface="Hellix SemiBold"/>
              </a:rPr>
              <a:t>蜂蜜</a:t>
            </a:r>
            <a:endParaRPr lang="en-US" sz="1500" dirty="0">
              <a:cs typeface="Hellix SemiBold"/>
            </a:endParaRPr>
          </a:p>
          <a:p>
            <a:pPr marL="180975" indent="-180975">
              <a:spcAft>
                <a:spcPts val="600"/>
              </a:spcAft>
              <a:buClr>
                <a:srgbClr val="F40000"/>
              </a:buClr>
              <a:buFont typeface="Arial" panose="020B0604020202020204" pitchFamily="34" charset="0"/>
              <a:buChar char="-"/>
            </a:pPr>
            <a:r>
              <a:rPr lang="en-US" sz="1500" dirty="0" err="1">
                <a:cs typeface="Hellix SemiBold"/>
              </a:rPr>
              <a:t>マーマレード</a:t>
            </a:r>
            <a:endParaRPr lang="en-US" sz="1500" dirty="0">
              <a:cs typeface="Hellix SemiBold"/>
            </a:endParaRPr>
          </a:p>
        </p:txBody>
      </p:sp>
      <p:sp>
        <p:nvSpPr>
          <p:cNvPr id="10" name="object 58">
            <a:extLst>
              <a:ext uri="{FF2B5EF4-FFF2-40B4-BE49-F238E27FC236}">
                <a16:creationId xmlns:a16="http://schemas.microsoft.com/office/drawing/2014/main" id="{D42E4918-88E1-427A-A035-75EB2DF63ECA}"/>
              </a:ext>
            </a:extLst>
          </p:cNvPr>
          <p:cNvSpPr txBox="1"/>
          <p:nvPr/>
        </p:nvSpPr>
        <p:spPr>
          <a:xfrm>
            <a:off x="6783311" y="4647670"/>
            <a:ext cx="1179542" cy="448200"/>
          </a:xfrm>
          <a:prstGeom prst="rect">
            <a:avLst/>
          </a:prstGeom>
        </p:spPr>
        <p:txBody>
          <a:bodyPr vert="horz" wrap="square" lIns="0" tIns="17145" rIns="0" bIns="0" rtlCol="0">
            <a:spAutoFit/>
          </a:bodyPr>
          <a:lstStyle/>
          <a:p>
            <a:pPr>
              <a:buClr>
                <a:srgbClr val="F40000"/>
              </a:buClr>
            </a:pPr>
            <a:r>
              <a:rPr lang="en-US" sz="1400" b="1" dirty="0" err="1">
                <a:cs typeface="Hellix SemiBold"/>
              </a:rPr>
              <a:t>果実由来の味わい</a:t>
            </a:r>
            <a:endParaRPr lang="en-US" sz="1400" b="1" dirty="0">
              <a:cs typeface="Hellix SemiBold"/>
            </a:endParaRPr>
          </a:p>
        </p:txBody>
      </p:sp>
      <p:sp>
        <p:nvSpPr>
          <p:cNvPr id="13" name="object 58">
            <a:extLst>
              <a:ext uri="{FF2B5EF4-FFF2-40B4-BE49-F238E27FC236}">
                <a16:creationId xmlns:a16="http://schemas.microsoft.com/office/drawing/2014/main" id="{D42E4918-88E1-427A-A035-75EB2DF63ECA}"/>
              </a:ext>
            </a:extLst>
          </p:cNvPr>
          <p:cNvSpPr txBox="1"/>
          <p:nvPr/>
        </p:nvSpPr>
        <p:spPr>
          <a:xfrm>
            <a:off x="8686123" y="4623795"/>
            <a:ext cx="1412057" cy="448200"/>
          </a:xfrm>
          <a:prstGeom prst="rect">
            <a:avLst/>
          </a:prstGeom>
        </p:spPr>
        <p:txBody>
          <a:bodyPr vert="horz" wrap="square" lIns="0" tIns="17145" rIns="0" bIns="0" rtlCol="0">
            <a:spAutoFit/>
          </a:bodyPr>
          <a:lstStyle/>
          <a:p>
            <a:pPr>
              <a:buClr>
                <a:srgbClr val="F40000"/>
              </a:buClr>
            </a:pPr>
            <a:r>
              <a:rPr lang="en-US" sz="1400" b="1" dirty="0" err="1">
                <a:cs typeface="Hellix SemiBold"/>
              </a:rPr>
              <a:t>熟成による味わい</a:t>
            </a:r>
            <a:endParaRPr lang="en-US" sz="1400" b="1" dirty="0">
              <a:cs typeface="Hellix SemiBold"/>
            </a:endParaRPr>
          </a:p>
        </p:txBody>
      </p:sp>
    </p:spTree>
    <p:extLst>
      <p:ext uri="{BB962C8B-B14F-4D97-AF65-F5344CB8AC3E}">
        <p14:creationId xmlns:p14="http://schemas.microsoft.com/office/powerpoint/2010/main" val="4278347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58">
            <a:extLst>
              <a:ext uri="{FF2B5EF4-FFF2-40B4-BE49-F238E27FC236}">
                <a16:creationId xmlns:a16="http://schemas.microsoft.com/office/drawing/2014/main" id="{FA87EF5B-0C9F-465F-B824-6C66811E8A2B}"/>
              </a:ext>
            </a:extLst>
          </p:cNvPr>
          <p:cNvSpPr txBox="1"/>
          <p:nvPr/>
        </p:nvSpPr>
        <p:spPr>
          <a:xfrm>
            <a:off x="5724918" y="368192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4" name="object 58">
            <a:extLst>
              <a:ext uri="{FF2B5EF4-FFF2-40B4-BE49-F238E27FC236}">
                <a16:creationId xmlns:a16="http://schemas.microsoft.com/office/drawing/2014/main" id="{5E2147EC-8D5F-43BF-8B20-96F0EC47C58F}"/>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5" name="object 58">
            <a:extLst>
              <a:ext uri="{FF2B5EF4-FFF2-40B4-BE49-F238E27FC236}">
                <a16:creationId xmlns:a16="http://schemas.microsoft.com/office/drawing/2014/main" id="{771D5B39-BB11-42F5-A755-673D6BC477BD}"/>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7" name="object 58">
            <a:extLst>
              <a:ext uri="{FF2B5EF4-FFF2-40B4-BE49-F238E27FC236}">
                <a16:creationId xmlns:a16="http://schemas.microsoft.com/office/drawing/2014/main" id="{BFD0E2CB-7CCB-45B5-98B9-A5E6F47C7513}"/>
              </a:ext>
            </a:extLst>
          </p:cNvPr>
          <p:cNvSpPr txBox="1"/>
          <p:nvPr/>
        </p:nvSpPr>
        <p:spPr>
          <a:xfrm>
            <a:off x="5234399" y="6109142"/>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8" name="object 58">
            <a:extLst>
              <a:ext uri="{FF2B5EF4-FFF2-40B4-BE49-F238E27FC236}">
                <a16:creationId xmlns:a16="http://schemas.microsoft.com/office/drawing/2014/main" id="{CF52F24E-4E8B-43AB-8F59-D0101FA8F29E}"/>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9" name="object 58">
            <a:extLst>
              <a:ext uri="{FF2B5EF4-FFF2-40B4-BE49-F238E27FC236}">
                <a16:creationId xmlns:a16="http://schemas.microsoft.com/office/drawing/2014/main" id="{9B061398-3DA0-409B-BB2D-CB77613E2694}"/>
              </a:ext>
            </a:extLst>
          </p:cNvPr>
          <p:cNvSpPr txBox="1"/>
          <p:nvPr/>
        </p:nvSpPr>
        <p:spPr>
          <a:xfrm>
            <a:off x="6215438" y="54942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
        <p:nvSpPr>
          <p:cNvPr id="11" name="Rectangle 10"/>
          <p:cNvSpPr/>
          <p:nvPr/>
        </p:nvSpPr>
        <p:spPr>
          <a:xfrm>
            <a:off x="6837202" y="2927782"/>
            <a:ext cx="1261885" cy="307777"/>
          </a:xfrm>
          <a:prstGeom prst="rect">
            <a:avLst/>
          </a:prstGeom>
        </p:spPr>
        <p:txBody>
          <a:bodyPr wrap="none">
            <a:spAutoFit/>
          </a:bodyPr>
          <a:lstStyle/>
          <a:p>
            <a:pPr algn="ctr"/>
            <a:r>
              <a:rPr lang="en-US" sz="1400" dirty="0" err="1">
                <a:cs typeface="Hellix SemiBold"/>
              </a:rPr>
              <a:t>リースリング</a:t>
            </a:r>
            <a:endParaRPr lang="en-AU" sz="1400" dirty="0"/>
          </a:p>
        </p:txBody>
      </p:sp>
      <p:sp>
        <p:nvSpPr>
          <p:cNvPr id="21" name="object 58">
            <a:extLst>
              <a:ext uri="{FF2B5EF4-FFF2-40B4-BE49-F238E27FC236}">
                <a16:creationId xmlns:a16="http://schemas.microsoft.com/office/drawing/2014/main" id="{DDEAB48F-21D4-4E03-8D8A-3A5385B82AB6}"/>
              </a:ext>
            </a:extLst>
          </p:cNvPr>
          <p:cNvSpPr txBox="1"/>
          <p:nvPr/>
        </p:nvSpPr>
        <p:spPr>
          <a:xfrm>
            <a:off x="6935372"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22" name="object 58">
            <a:extLst>
              <a:ext uri="{FF2B5EF4-FFF2-40B4-BE49-F238E27FC236}">
                <a16:creationId xmlns:a16="http://schemas.microsoft.com/office/drawing/2014/main" id="{5922EAAD-6C9A-4276-A335-D850A080F247}"/>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23" name="object 58">
            <a:extLst>
              <a:ext uri="{FF2B5EF4-FFF2-40B4-BE49-F238E27FC236}">
                <a16:creationId xmlns:a16="http://schemas.microsoft.com/office/drawing/2014/main" id="{A427C9BA-9AA1-4A3C-AA1C-535CA74EDE33}"/>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24" name="object 58">
            <a:extLst>
              <a:ext uri="{FF2B5EF4-FFF2-40B4-BE49-F238E27FC236}">
                <a16:creationId xmlns:a16="http://schemas.microsoft.com/office/drawing/2014/main" id="{9416B877-B87C-4412-AF6E-11FA8F2753BF}"/>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25" name="object 58">
            <a:extLst>
              <a:ext uri="{FF2B5EF4-FFF2-40B4-BE49-F238E27FC236}">
                <a16:creationId xmlns:a16="http://schemas.microsoft.com/office/drawing/2014/main" id="{3BAD2EEC-DA67-4311-B071-B2DAD978587C}"/>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26" name="object 58">
            <a:extLst>
              <a:ext uri="{FF2B5EF4-FFF2-40B4-BE49-F238E27FC236}">
                <a16:creationId xmlns:a16="http://schemas.microsoft.com/office/drawing/2014/main" id="{FB97F120-8FE5-42CD-9583-D8B4E49B438D}"/>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27" name="object 58">
            <a:extLst>
              <a:ext uri="{FF2B5EF4-FFF2-40B4-BE49-F238E27FC236}">
                <a16:creationId xmlns:a16="http://schemas.microsoft.com/office/drawing/2014/main" id="{73434BC2-9F2B-4EB5-8322-B63427D5CE7B}"/>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28" name="object 58">
            <a:extLst>
              <a:ext uri="{FF2B5EF4-FFF2-40B4-BE49-F238E27FC236}">
                <a16:creationId xmlns:a16="http://schemas.microsoft.com/office/drawing/2014/main" id="{AD32F9A6-51DF-4815-BFC3-783B4C7AA822}"/>
              </a:ext>
            </a:extLst>
          </p:cNvPr>
          <p:cNvSpPr txBox="1"/>
          <p:nvPr/>
        </p:nvSpPr>
        <p:spPr>
          <a:xfrm>
            <a:off x="7619203" y="5015421"/>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中間</a:t>
            </a:r>
            <a:endParaRPr lang="en-US" sz="1400" dirty="0">
              <a:cs typeface="Hellix SemiBold"/>
            </a:endParaRPr>
          </a:p>
        </p:txBody>
      </p:sp>
      <p:sp>
        <p:nvSpPr>
          <p:cNvPr id="29" name="object 58">
            <a:extLst>
              <a:ext uri="{FF2B5EF4-FFF2-40B4-BE49-F238E27FC236}">
                <a16:creationId xmlns:a16="http://schemas.microsoft.com/office/drawing/2014/main" id="{66CF5341-4C2A-4315-9507-50EFB4ACACD5}"/>
              </a:ext>
            </a:extLst>
          </p:cNvPr>
          <p:cNvSpPr txBox="1"/>
          <p:nvPr/>
        </p:nvSpPr>
        <p:spPr>
          <a:xfrm>
            <a:off x="8774233" y="5015421"/>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31" name="object 58">
            <a:extLst>
              <a:ext uri="{FF2B5EF4-FFF2-40B4-BE49-F238E27FC236}">
                <a16:creationId xmlns:a16="http://schemas.microsoft.com/office/drawing/2014/main" id="{073DB852-373F-4578-8F9A-2D987077BCE4}"/>
              </a:ext>
            </a:extLst>
          </p:cNvPr>
          <p:cNvSpPr txBox="1"/>
          <p:nvPr/>
        </p:nvSpPr>
        <p:spPr>
          <a:xfrm>
            <a:off x="7380681" y="5954270"/>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11–13.5%</a:t>
            </a:r>
          </a:p>
        </p:txBody>
      </p:sp>
      <p:sp>
        <p:nvSpPr>
          <p:cNvPr id="32" name="object 58">
            <a:extLst>
              <a:ext uri="{FF2B5EF4-FFF2-40B4-BE49-F238E27FC236}">
                <a16:creationId xmlns:a16="http://schemas.microsoft.com/office/drawing/2014/main" id="{08C17413-8155-4E45-9BC3-115090B661C7}"/>
              </a:ext>
            </a:extLst>
          </p:cNvPr>
          <p:cNvSpPr txBox="1"/>
          <p:nvPr/>
        </p:nvSpPr>
        <p:spPr>
          <a:xfrm>
            <a:off x="9095135" y="5954270"/>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33" name="object 58">
            <a:extLst>
              <a:ext uri="{FF2B5EF4-FFF2-40B4-BE49-F238E27FC236}">
                <a16:creationId xmlns:a16="http://schemas.microsoft.com/office/drawing/2014/main" id="{FC48EA5D-0891-4543-8C16-626BE0704FD4}"/>
              </a:ext>
            </a:extLst>
          </p:cNvPr>
          <p:cNvSpPr txBox="1"/>
          <p:nvPr/>
        </p:nvSpPr>
        <p:spPr>
          <a:xfrm>
            <a:off x="68857" y="310072"/>
            <a:ext cx="1809106" cy="348690"/>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34" name="object 37">
            <a:extLst>
              <a:ext uri="{FF2B5EF4-FFF2-40B4-BE49-F238E27FC236}">
                <a16:creationId xmlns:a16="http://schemas.microsoft.com/office/drawing/2014/main" id="{5492EA78-E91A-40D0-8D84-590FE0E9691D}"/>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リースリング</a:t>
            </a:r>
            <a:endParaRPr kumimoji="0" lang="en-AU" sz="6500" b="1" i="0" u="none" strike="noStrike" kern="0" cap="none" spc="600" normalizeH="0" noProof="0" dirty="0">
              <a:ln>
                <a:noFill/>
              </a:ln>
              <a:solidFill>
                <a:schemeClr val="accent1"/>
              </a:solidFill>
              <a:effectLst/>
              <a:uLnTx/>
              <a:uFillTx/>
              <a:latin typeface="+mj-lt"/>
            </a:endParaRPr>
          </a:p>
        </p:txBody>
      </p:sp>
      <p:sp>
        <p:nvSpPr>
          <p:cNvPr id="35" name="object 58">
            <a:extLst>
              <a:ext uri="{FF2B5EF4-FFF2-40B4-BE49-F238E27FC236}">
                <a16:creationId xmlns:a16="http://schemas.microsoft.com/office/drawing/2014/main" id="{9D7023DC-5F50-4C1E-A367-005A0DDFECEC}"/>
              </a:ext>
            </a:extLst>
          </p:cNvPr>
          <p:cNvSpPr txBox="1"/>
          <p:nvPr/>
        </p:nvSpPr>
        <p:spPr>
          <a:xfrm>
            <a:off x="6873331" y="5954270"/>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Tree>
    <p:extLst>
      <p:ext uri="{BB962C8B-B14F-4D97-AF65-F5344CB8AC3E}">
        <p14:creationId xmlns:p14="http://schemas.microsoft.com/office/powerpoint/2010/main" val="4085665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1370E774-BC3D-4E2F-974C-DC86CE2017D4}"/>
              </a:ext>
            </a:extLst>
          </p:cNvPr>
          <p:cNvSpPr txBox="1"/>
          <p:nvPr/>
        </p:nvSpPr>
        <p:spPr>
          <a:xfrm rot="690431">
            <a:off x="5630730" y="2559115"/>
            <a:ext cx="3060984" cy="760657"/>
          </a:xfrm>
          <a:prstGeom prst="rect">
            <a:avLst/>
          </a:prstGeom>
        </p:spPr>
        <p:txBody>
          <a:bodyPr vert="horz" wrap="square" lIns="0" tIns="12065" rIns="0" bIns="0" rtlCol="0" anchor="t">
            <a:spAutoFit/>
          </a:bodyPr>
          <a:lstStyle/>
          <a:p>
            <a:pPr algn="ctr" defTabSz="914217">
              <a:lnSpc>
                <a:spcPct val="80000"/>
              </a:lnSpc>
            </a:pPr>
            <a:r>
              <a:rPr lang="ja-JP" altLang="en-US" sz="2000">
                <a:solidFill>
                  <a:schemeClr val="bg1"/>
                </a:solidFill>
                <a:latin typeface="Mistral"/>
                <a:ea typeface="ＭＳ Ｐゴシック"/>
                <a:cs typeface="Colors Of Autumn"/>
              </a:rPr>
              <a:t>豊かなテクスチャーとよく熟した赤い果実、スパイス、</a:t>
            </a:r>
          </a:p>
          <a:p>
            <a:pPr algn="ctr" defTabSz="914217">
              <a:lnSpc>
                <a:spcPct val="80000"/>
              </a:lnSpc>
            </a:pPr>
            <a:r>
              <a:rPr lang="ja-JP" altLang="en-US" sz="2000">
                <a:solidFill>
                  <a:schemeClr val="bg1"/>
                </a:solidFill>
                <a:latin typeface="Mistral"/>
                <a:ea typeface="ＭＳ Ｐゴシック"/>
                <a:cs typeface="Colors Of Autumn"/>
              </a:rPr>
              <a:t>コショウのような特徴</a:t>
            </a:r>
            <a:endParaRPr lang="en-AU" sz="2000">
              <a:solidFill>
                <a:schemeClr val="bg1"/>
              </a:solidFill>
              <a:latin typeface="Mistral"/>
              <a:ea typeface="ＭＳ Ｐゴシック"/>
              <a:cs typeface="Colors Of Autumn"/>
            </a:endParaRPr>
          </a:p>
        </p:txBody>
      </p:sp>
      <p:sp>
        <p:nvSpPr>
          <p:cNvPr id="6" name="object 58">
            <a:extLst>
              <a:ext uri="{FF2B5EF4-FFF2-40B4-BE49-F238E27FC236}">
                <a16:creationId xmlns:a16="http://schemas.microsoft.com/office/drawing/2014/main" id="{ACD1A986-E249-4D46-83C1-66B8691104D5}"/>
              </a:ext>
            </a:extLst>
          </p:cNvPr>
          <p:cNvSpPr txBox="1"/>
          <p:nvPr/>
        </p:nvSpPr>
        <p:spPr>
          <a:xfrm>
            <a:off x="2215325" y="3000828"/>
            <a:ext cx="1740030" cy="1582356"/>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r>
              <a:rPr lang="en-AU" sz="1800" dirty="0" err="1"/>
              <a:t>単一品種としてもブレンド・ワインの一部にもなる</a:t>
            </a:r>
            <a:endParaRPr lang="en-AU" sz="1800" dirty="0"/>
          </a:p>
          <a:p>
            <a:r>
              <a:rPr lang="en-AU" sz="2400" dirty="0" err="1"/>
              <a:t>万能品種</a:t>
            </a:r>
            <a:endParaRPr lang="en-AU" sz="2400" dirty="0"/>
          </a:p>
          <a:p>
            <a:endParaRPr lang="en-US" sz="1700" b="0" dirty="0"/>
          </a:p>
        </p:txBody>
      </p:sp>
      <p:sp>
        <p:nvSpPr>
          <p:cNvPr id="9" name="object 58">
            <a:extLst>
              <a:ext uri="{FF2B5EF4-FFF2-40B4-BE49-F238E27FC236}">
                <a16:creationId xmlns:a16="http://schemas.microsoft.com/office/drawing/2014/main" id="{9710BA11-25F3-4CE0-BD42-BF555F8A7D7F}"/>
              </a:ext>
            </a:extLst>
          </p:cNvPr>
          <p:cNvSpPr txBox="1"/>
          <p:nvPr/>
        </p:nvSpPr>
        <p:spPr>
          <a:xfrm>
            <a:off x="7219333" y="5100602"/>
            <a:ext cx="2144878" cy="1171475"/>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ja-JP" altLang="en-US" sz="1500">
                <a:cs typeface="Hellix SemiBold"/>
              </a:rPr>
              <a:t>ダークラズベリー </a:t>
            </a:r>
          </a:p>
          <a:p>
            <a:pPr marL="180975" indent="-180975">
              <a:spcAft>
                <a:spcPts val="600"/>
              </a:spcAft>
              <a:buClr>
                <a:srgbClr val="F40000"/>
              </a:buClr>
              <a:buFont typeface="Arial" panose="020B0604020202020204" pitchFamily="34" charset="0"/>
              <a:buChar char="-"/>
            </a:pPr>
            <a:r>
              <a:rPr lang="ja-JP" altLang="en-US" sz="1500">
                <a:cs typeface="Hellix SemiBold"/>
              </a:rPr>
              <a:t>イチゴ</a:t>
            </a:r>
            <a:endParaRPr lang="en-AU" altLang="ja-JP" sz="1500" dirty="0">
              <a:cs typeface="Hellix SemiBold"/>
            </a:endParaRPr>
          </a:p>
          <a:p>
            <a:pPr marL="180975" indent="-180975">
              <a:spcAft>
                <a:spcPts val="600"/>
              </a:spcAft>
              <a:buClr>
                <a:srgbClr val="F40000"/>
              </a:buClr>
              <a:buFont typeface="Arial" panose="020B0604020202020204" pitchFamily="34" charset="0"/>
              <a:buChar char="-"/>
            </a:pPr>
            <a:r>
              <a:rPr lang="ja-JP" altLang="en-US" sz="1500">
                <a:cs typeface="Hellix SemiBold"/>
              </a:rPr>
              <a:t>チェリー </a:t>
            </a:r>
          </a:p>
          <a:p>
            <a:pPr marL="180975" indent="-180975">
              <a:spcAft>
                <a:spcPts val="600"/>
              </a:spcAft>
              <a:buClr>
                <a:srgbClr val="F40000"/>
              </a:buClr>
              <a:buFont typeface="Arial" panose="020B0604020202020204" pitchFamily="34" charset="0"/>
              <a:buChar char="-"/>
            </a:pPr>
            <a:r>
              <a:rPr lang="ja-JP" altLang="en-US" sz="1500">
                <a:cs typeface="Hellix SemiBold"/>
              </a:rPr>
              <a:t>白コショウ</a:t>
            </a:r>
            <a:endParaRPr lang="en-US" sz="1500" dirty="0">
              <a:cs typeface="Hellix SemiBold"/>
            </a:endParaRPr>
          </a:p>
        </p:txBody>
      </p:sp>
      <p:sp>
        <p:nvSpPr>
          <p:cNvPr id="10" name="object 58">
            <a:extLst>
              <a:ext uri="{FF2B5EF4-FFF2-40B4-BE49-F238E27FC236}">
                <a16:creationId xmlns:a16="http://schemas.microsoft.com/office/drawing/2014/main" id="{5BA9C48A-FF9A-4FA8-87E1-696BA0981106}"/>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11" name="object 37">
            <a:extLst>
              <a:ext uri="{FF2B5EF4-FFF2-40B4-BE49-F238E27FC236}">
                <a16:creationId xmlns:a16="http://schemas.microsoft.com/office/drawing/2014/main" id="{EE2034B8-9744-43D2-9A42-4CDFC8E2E6F4}"/>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グルナッシュ</a:t>
            </a:r>
            <a:endParaRPr lang="en-US" sz="6500" kern="0" spc="600" dirty="0">
              <a:solidFill>
                <a:schemeClr val="accent1"/>
              </a:solidFill>
              <a:latin typeface="+mj-lt"/>
            </a:endParaRPr>
          </a:p>
        </p:txBody>
      </p:sp>
    </p:spTree>
    <p:extLst>
      <p:ext uri="{BB962C8B-B14F-4D97-AF65-F5344CB8AC3E}">
        <p14:creationId xmlns:p14="http://schemas.microsoft.com/office/powerpoint/2010/main" val="2245455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object 58">
            <a:extLst>
              <a:ext uri="{FF2B5EF4-FFF2-40B4-BE49-F238E27FC236}">
                <a16:creationId xmlns:a16="http://schemas.microsoft.com/office/drawing/2014/main" id="{71902C63-A8F9-4759-B727-22FBAD535F12}"/>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26" name="object 37">
            <a:extLst>
              <a:ext uri="{FF2B5EF4-FFF2-40B4-BE49-F238E27FC236}">
                <a16:creationId xmlns:a16="http://schemas.microsoft.com/office/drawing/2014/main" id="{6C88BE28-18D5-475D-B1B7-788943F30E49}"/>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グルナッシュ</a:t>
            </a:r>
            <a:endParaRPr lang="en-US" sz="6500" kern="0" spc="600" dirty="0">
              <a:solidFill>
                <a:schemeClr val="accent1"/>
              </a:solidFill>
              <a:latin typeface="+mj-lt"/>
            </a:endParaRPr>
          </a:p>
        </p:txBody>
      </p:sp>
      <p:sp>
        <p:nvSpPr>
          <p:cNvPr id="27" name="object 58">
            <a:extLst>
              <a:ext uri="{FF2B5EF4-FFF2-40B4-BE49-F238E27FC236}">
                <a16:creationId xmlns:a16="http://schemas.microsoft.com/office/drawing/2014/main" id="{1627560A-0411-454D-A6DF-AD2CD908B627}"/>
              </a:ext>
            </a:extLst>
          </p:cNvPr>
          <p:cNvSpPr txBox="1"/>
          <p:nvPr/>
        </p:nvSpPr>
        <p:spPr>
          <a:xfrm>
            <a:off x="5447598" y="3681921"/>
            <a:ext cx="1013099" cy="294311"/>
          </a:xfrm>
          <a:prstGeom prst="rect">
            <a:avLst/>
          </a:prstGeom>
        </p:spPr>
        <p:txBody>
          <a:bodyPr vert="horz" wrap="squar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28" name="object 58">
            <a:extLst>
              <a:ext uri="{FF2B5EF4-FFF2-40B4-BE49-F238E27FC236}">
                <a16:creationId xmlns:a16="http://schemas.microsoft.com/office/drawing/2014/main" id="{7E594E83-C384-42CA-AAA4-8639A92CEEA5}"/>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29" name="object 58">
            <a:extLst>
              <a:ext uri="{FF2B5EF4-FFF2-40B4-BE49-F238E27FC236}">
                <a16:creationId xmlns:a16="http://schemas.microsoft.com/office/drawing/2014/main" id="{F09401CD-758F-4C71-A38A-45F76D5D94FC}"/>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30" name="object 58">
            <a:extLst>
              <a:ext uri="{FF2B5EF4-FFF2-40B4-BE49-F238E27FC236}">
                <a16:creationId xmlns:a16="http://schemas.microsoft.com/office/drawing/2014/main" id="{EE42BF9D-42F3-4C62-A40E-54362AE2CDF5}"/>
              </a:ext>
            </a:extLst>
          </p:cNvPr>
          <p:cNvSpPr txBox="1"/>
          <p:nvPr/>
        </p:nvSpPr>
        <p:spPr>
          <a:xfrm>
            <a:off x="5234399" y="6404110"/>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31" name="object 58">
            <a:extLst>
              <a:ext uri="{FF2B5EF4-FFF2-40B4-BE49-F238E27FC236}">
                <a16:creationId xmlns:a16="http://schemas.microsoft.com/office/drawing/2014/main" id="{185E7249-6653-4511-BC2F-AA49522AA127}"/>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32" name="object 58">
            <a:extLst>
              <a:ext uri="{FF2B5EF4-FFF2-40B4-BE49-F238E27FC236}">
                <a16:creationId xmlns:a16="http://schemas.microsoft.com/office/drawing/2014/main" id="{06435634-FF5F-4AF7-AB21-DB78A462DE02}"/>
              </a:ext>
            </a:extLst>
          </p:cNvPr>
          <p:cNvSpPr txBox="1"/>
          <p:nvPr/>
        </p:nvSpPr>
        <p:spPr>
          <a:xfrm>
            <a:off x="5479659" y="5494298"/>
            <a:ext cx="98103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タンニン</a:t>
            </a:r>
            <a:endParaRPr lang="en-US" b="1" spc="100" dirty="0">
              <a:cs typeface="Hellix SemiBold"/>
            </a:endParaRPr>
          </a:p>
        </p:txBody>
      </p:sp>
      <p:sp>
        <p:nvSpPr>
          <p:cNvPr id="33" name="Rectangle 32">
            <a:extLst>
              <a:ext uri="{FF2B5EF4-FFF2-40B4-BE49-F238E27FC236}">
                <a16:creationId xmlns:a16="http://schemas.microsoft.com/office/drawing/2014/main" id="{E200A289-2342-4C2B-B565-1DF538CF45DC}"/>
              </a:ext>
            </a:extLst>
          </p:cNvPr>
          <p:cNvSpPr/>
          <p:nvPr/>
        </p:nvSpPr>
        <p:spPr>
          <a:xfrm>
            <a:off x="7279655" y="2927782"/>
            <a:ext cx="1261884" cy="307777"/>
          </a:xfrm>
          <a:prstGeom prst="rect">
            <a:avLst/>
          </a:prstGeom>
        </p:spPr>
        <p:txBody>
          <a:bodyPr wrap="none">
            <a:spAutoFit/>
          </a:bodyPr>
          <a:lstStyle/>
          <a:p>
            <a:pPr algn="ctr"/>
            <a:r>
              <a:rPr lang="en-US" sz="1400" dirty="0" err="1"/>
              <a:t>グルナッシュ</a:t>
            </a:r>
            <a:endParaRPr lang="en-AU" sz="1400" dirty="0"/>
          </a:p>
        </p:txBody>
      </p:sp>
      <p:sp>
        <p:nvSpPr>
          <p:cNvPr id="34" name="object 58">
            <a:extLst>
              <a:ext uri="{FF2B5EF4-FFF2-40B4-BE49-F238E27FC236}">
                <a16:creationId xmlns:a16="http://schemas.microsoft.com/office/drawing/2014/main" id="{39021401-72F3-4C80-8309-8BB6A8B6AA7B}"/>
              </a:ext>
            </a:extLst>
          </p:cNvPr>
          <p:cNvSpPr txBox="1"/>
          <p:nvPr/>
        </p:nvSpPr>
        <p:spPr>
          <a:xfrm>
            <a:off x="6922493"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35" name="object 58">
            <a:extLst>
              <a:ext uri="{FF2B5EF4-FFF2-40B4-BE49-F238E27FC236}">
                <a16:creationId xmlns:a16="http://schemas.microsoft.com/office/drawing/2014/main" id="{912BF73D-9E9E-4315-9D80-DD4047B136AD}"/>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36" name="object 58">
            <a:extLst>
              <a:ext uri="{FF2B5EF4-FFF2-40B4-BE49-F238E27FC236}">
                <a16:creationId xmlns:a16="http://schemas.microsoft.com/office/drawing/2014/main" id="{C8B42DAE-234A-4201-B031-7A731CBBECEA}"/>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37" name="object 58">
            <a:extLst>
              <a:ext uri="{FF2B5EF4-FFF2-40B4-BE49-F238E27FC236}">
                <a16:creationId xmlns:a16="http://schemas.microsoft.com/office/drawing/2014/main" id="{B202B1C8-2330-4A10-ACE4-1C299814BAA2}"/>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38" name="object 58">
            <a:extLst>
              <a:ext uri="{FF2B5EF4-FFF2-40B4-BE49-F238E27FC236}">
                <a16:creationId xmlns:a16="http://schemas.microsoft.com/office/drawing/2014/main" id="{FD1D6504-2EB2-4F1B-9F49-B049605A0DA4}"/>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39" name="object 58">
            <a:extLst>
              <a:ext uri="{FF2B5EF4-FFF2-40B4-BE49-F238E27FC236}">
                <a16:creationId xmlns:a16="http://schemas.microsoft.com/office/drawing/2014/main" id="{34C69156-5BA3-4F76-AB60-1E7815B0AE2C}"/>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40" name="object 58">
            <a:extLst>
              <a:ext uri="{FF2B5EF4-FFF2-40B4-BE49-F238E27FC236}">
                <a16:creationId xmlns:a16="http://schemas.microsoft.com/office/drawing/2014/main" id="{F917E4BF-52A1-4D07-A8B4-031D29E52D12}"/>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41" name="object 58">
            <a:extLst>
              <a:ext uri="{FF2B5EF4-FFF2-40B4-BE49-F238E27FC236}">
                <a16:creationId xmlns:a16="http://schemas.microsoft.com/office/drawing/2014/main" id="{E6D24E7A-347C-4929-AAA8-43F9BD51A74E}"/>
              </a:ext>
            </a:extLst>
          </p:cNvPr>
          <p:cNvSpPr txBox="1"/>
          <p:nvPr/>
        </p:nvSpPr>
        <p:spPr>
          <a:xfrm>
            <a:off x="7619203" y="5015421"/>
            <a:ext cx="1127850" cy="177356"/>
          </a:xfrm>
          <a:prstGeom prst="rect">
            <a:avLst/>
          </a:prstGeom>
        </p:spPr>
        <p:txBody>
          <a:bodyPr vert="horz" wrap="none" lIns="0" tIns="17145" rIns="0" bIns="0" rtlCol="0">
            <a:noAutofit/>
          </a:bodyPr>
          <a:lstStyle/>
          <a:p>
            <a:pPr algn="ctr">
              <a:lnSpc>
                <a:spcPct val="80000"/>
              </a:lnSpc>
            </a:pPr>
            <a:r>
              <a:rPr lang="en-US" sz="1400">
                <a:cs typeface="Hellix SemiBold"/>
              </a:rPr>
              <a:t>中間</a:t>
            </a:r>
            <a:endParaRPr lang="en-US" sz="1400" dirty="0">
              <a:cs typeface="Hellix SemiBold"/>
            </a:endParaRPr>
          </a:p>
        </p:txBody>
      </p:sp>
      <p:sp>
        <p:nvSpPr>
          <p:cNvPr id="42" name="object 58">
            <a:extLst>
              <a:ext uri="{FF2B5EF4-FFF2-40B4-BE49-F238E27FC236}">
                <a16:creationId xmlns:a16="http://schemas.microsoft.com/office/drawing/2014/main" id="{638FECDF-962A-4816-9738-827C6DF865A3}"/>
              </a:ext>
            </a:extLst>
          </p:cNvPr>
          <p:cNvSpPr txBox="1"/>
          <p:nvPr/>
        </p:nvSpPr>
        <p:spPr>
          <a:xfrm>
            <a:off x="8774233" y="5015421"/>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43" name="object 58">
            <a:extLst>
              <a:ext uri="{FF2B5EF4-FFF2-40B4-BE49-F238E27FC236}">
                <a16:creationId xmlns:a16="http://schemas.microsoft.com/office/drawing/2014/main" id="{8217C8C1-DC3D-4A01-A028-B4CE93972F18}"/>
              </a:ext>
            </a:extLst>
          </p:cNvPr>
          <p:cNvSpPr txBox="1"/>
          <p:nvPr/>
        </p:nvSpPr>
        <p:spPr>
          <a:xfrm>
            <a:off x="8118100" y="6249238"/>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13.5–15.5%</a:t>
            </a:r>
          </a:p>
        </p:txBody>
      </p:sp>
      <p:sp>
        <p:nvSpPr>
          <p:cNvPr id="44" name="object 58">
            <a:extLst>
              <a:ext uri="{FF2B5EF4-FFF2-40B4-BE49-F238E27FC236}">
                <a16:creationId xmlns:a16="http://schemas.microsoft.com/office/drawing/2014/main" id="{1090EB70-38F8-4A65-996B-67CD5003E08D}"/>
              </a:ext>
            </a:extLst>
          </p:cNvPr>
          <p:cNvSpPr txBox="1"/>
          <p:nvPr/>
        </p:nvSpPr>
        <p:spPr>
          <a:xfrm>
            <a:off x="9154127" y="6249238"/>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45" name="object 58">
            <a:extLst>
              <a:ext uri="{FF2B5EF4-FFF2-40B4-BE49-F238E27FC236}">
                <a16:creationId xmlns:a16="http://schemas.microsoft.com/office/drawing/2014/main" id="{E49695B7-BEA9-4250-B1AB-59531DE6886E}"/>
              </a:ext>
            </a:extLst>
          </p:cNvPr>
          <p:cNvSpPr txBox="1"/>
          <p:nvPr/>
        </p:nvSpPr>
        <p:spPr>
          <a:xfrm>
            <a:off x="6873331" y="6249238"/>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
        <p:nvSpPr>
          <p:cNvPr id="46" name="object 58">
            <a:extLst>
              <a:ext uri="{FF2B5EF4-FFF2-40B4-BE49-F238E27FC236}">
                <a16:creationId xmlns:a16="http://schemas.microsoft.com/office/drawing/2014/main" id="{1B6A834B-FAA8-4027-8CDA-0D779A74DC22}"/>
              </a:ext>
            </a:extLst>
          </p:cNvPr>
          <p:cNvSpPr txBox="1"/>
          <p:nvPr/>
        </p:nvSpPr>
        <p:spPr>
          <a:xfrm>
            <a:off x="6215438" y="57990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Tree>
    <p:extLst>
      <p:ext uri="{BB962C8B-B14F-4D97-AF65-F5344CB8AC3E}">
        <p14:creationId xmlns:p14="http://schemas.microsoft.com/office/powerpoint/2010/main" val="4100530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1370E774-BC3D-4E2F-974C-DC86CE2017D4}"/>
              </a:ext>
            </a:extLst>
          </p:cNvPr>
          <p:cNvSpPr txBox="1"/>
          <p:nvPr/>
        </p:nvSpPr>
        <p:spPr>
          <a:xfrm rot="21038621">
            <a:off x="1950895" y="3278355"/>
            <a:ext cx="3258182" cy="665054"/>
          </a:xfrm>
          <a:prstGeom prst="rect">
            <a:avLst/>
          </a:prstGeom>
        </p:spPr>
        <p:txBody>
          <a:bodyPr vert="horz" wrap="square" lIns="0" tIns="12065" rIns="0" bIns="0" rtlCol="0">
            <a:spAutoFit/>
          </a:bodyPr>
          <a:lstStyle/>
          <a:p>
            <a:pPr algn="ctr" defTabSz="914217">
              <a:lnSpc>
                <a:spcPct val="80000"/>
              </a:lnSpc>
            </a:pPr>
            <a:r>
              <a:rPr lang="en-AU" sz="2600" b="1" dirty="0" err="1">
                <a:solidFill>
                  <a:schemeClr val="bg1"/>
                </a:solidFill>
                <a:latin typeface="Mistral" panose="03090702030407020403" pitchFamily="66" charset="0"/>
                <a:cs typeface="Colors Of Autumn"/>
              </a:rPr>
              <a:t>バロッサ・ヴァレーを代表するワイン</a:t>
            </a:r>
            <a:endParaRPr lang="en-AU" sz="2600" b="1" dirty="0">
              <a:solidFill>
                <a:schemeClr val="bg1"/>
              </a:solidFill>
              <a:latin typeface="Mistral" panose="03090702030407020403" pitchFamily="66" charset="0"/>
              <a:cs typeface="Colors Of Autumn"/>
            </a:endParaRPr>
          </a:p>
        </p:txBody>
      </p:sp>
      <p:sp>
        <p:nvSpPr>
          <p:cNvPr id="9" name="object 58">
            <a:extLst>
              <a:ext uri="{FF2B5EF4-FFF2-40B4-BE49-F238E27FC236}">
                <a16:creationId xmlns:a16="http://schemas.microsoft.com/office/drawing/2014/main" id="{9710BA11-25F3-4CE0-BD42-BF555F8A7D7F}"/>
              </a:ext>
            </a:extLst>
          </p:cNvPr>
          <p:cNvSpPr txBox="1"/>
          <p:nvPr/>
        </p:nvSpPr>
        <p:spPr>
          <a:xfrm>
            <a:off x="7258458" y="4785971"/>
            <a:ext cx="1452923" cy="1787028"/>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ja-JP" altLang="en-US" sz="1500">
                <a:cs typeface="Hellix SemiBold"/>
              </a:rPr>
              <a:t>ブラックベリー</a:t>
            </a:r>
          </a:p>
          <a:p>
            <a:pPr marL="180975" indent="-180975">
              <a:spcAft>
                <a:spcPts val="600"/>
              </a:spcAft>
              <a:buClr>
                <a:srgbClr val="F40000"/>
              </a:buClr>
              <a:buFont typeface="Arial" panose="020B0604020202020204" pitchFamily="34" charset="0"/>
              <a:buChar char="-"/>
            </a:pPr>
            <a:r>
              <a:rPr lang="ja-JP" altLang="en-US" sz="1500">
                <a:cs typeface="Hellix SemiBold"/>
              </a:rPr>
              <a:t>カシス </a:t>
            </a:r>
          </a:p>
          <a:p>
            <a:pPr marL="180975" indent="-180975">
              <a:spcAft>
                <a:spcPts val="600"/>
              </a:spcAft>
              <a:buClr>
                <a:srgbClr val="F40000"/>
              </a:buClr>
              <a:buFont typeface="Arial" panose="020B0604020202020204" pitchFamily="34" charset="0"/>
              <a:buChar char="-"/>
            </a:pPr>
            <a:r>
              <a:rPr lang="ja-JP" altLang="en-US" sz="1500">
                <a:cs typeface="Hellix SemiBold"/>
              </a:rPr>
              <a:t>プラム</a:t>
            </a:r>
          </a:p>
          <a:p>
            <a:pPr marL="180975" indent="-180975">
              <a:spcAft>
                <a:spcPts val="600"/>
              </a:spcAft>
              <a:buClr>
                <a:srgbClr val="F40000"/>
              </a:buClr>
              <a:buFont typeface="Arial" panose="020B0604020202020204" pitchFamily="34" charset="0"/>
              <a:buChar char="-"/>
            </a:pPr>
            <a:r>
              <a:rPr lang="ja-JP" altLang="en-US" sz="1500">
                <a:cs typeface="Hellix SemiBold"/>
              </a:rPr>
              <a:t>黒コショウ</a:t>
            </a:r>
            <a:endParaRPr lang="en-AU" altLang="ja-JP" sz="1500" dirty="0">
              <a:cs typeface="Hellix SemiBold"/>
            </a:endParaRPr>
          </a:p>
          <a:p>
            <a:pPr marL="180975" indent="-180975">
              <a:spcAft>
                <a:spcPts val="600"/>
              </a:spcAft>
              <a:buClr>
                <a:srgbClr val="F40000"/>
              </a:buClr>
              <a:buFont typeface="Arial" panose="020B0604020202020204" pitchFamily="34" charset="0"/>
              <a:buChar char="-"/>
            </a:pPr>
            <a:r>
              <a:rPr lang="ja-JP" altLang="en-US" sz="1500">
                <a:cs typeface="Hellix SemiBold"/>
              </a:rPr>
              <a:t>甘草</a:t>
            </a:r>
          </a:p>
          <a:p>
            <a:pPr marL="180975" indent="-180975">
              <a:spcAft>
                <a:spcPts val="600"/>
              </a:spcAft>
              <a:buClr>
                <a:srgbClr val="F40000"/>
              </a:buClr>
              <a:buFont typeface="Arial" panose="020B0604020202020204" pitchFamily="34" charset="0"/>
              <a:buChar char="-"/>
            </a:pPr>
            <a:r>
              <a:rPr lang="ja-JP" altLang="en-US" sz="1500">
                <a:cs typeface="Hellix SemiBold"/>
              </a:rPr>
              <a:t>チョコレート</a:t>
            </a:r>
            <a:endParaRPr lang="en-US" sz="1500" dirty="0">
              <a:cs typeface="Hellix SemiBold"/>
            </a:endParaRPr>
          </a:p>
        </p:txBody>
      </p:sp>
      <p:sp>
        <p:nvSpPr>
          <p:cNvPr id="10" name="object 58">
            <a:extLst>
              <a:ext uri="{FF2B5EF4-FFF2-40B4-BE49-F238E27FC236}">
                <a16:creationId xmlns:a16="http://schemas.microsoft.com/office/drawing/2014/main" id="{D42E4918-88E1-427A-A035-75EB2DF63ECA}"/>
              </a:ext>
            </a:extLst>
          </p:cNvPr>
          <p:cNvSpPr txBox="1"/>
          <p:nvPr/>
        </p:nvSpPr>
        <p:spPr>
          <a:xfrm>
            <a:off x="7511844" y="2775836"/>
            <a:ext cx="1533834" cy="263534"/>
          </a:xfrm>
          <a:prstGeom prst="rect">
            <a:avLst/>
          </a:prstGeom>
        </p:spPr>
        <p:txBody>
          <a:bodyPr vert="horz" wrap="square" lIns="0" tIns="17145" rIns="0" bIns="0" rtlCol="0">
            <a:spAutoFit/>
          </a:bodyPr>
          <a:lstStyle/>
          <a:p>
            <a:pPr algn="ctr">
              <a:buClr>
                <a:srgbClr val="F40000"/>
              </a:buClr>
            </a:pPr>
            <a:r>
              <a:rPr lang="en-US" sz="1600" b="1" dirty="0" err="1">
                <a:solidFill>
                  <a:schemeClr val="bg1"/>
                </a:solidFill>
                <a:cs typeface="Hellix SemiBold"/>
              </a:rPr>
              <a:t>フルボディ</a:t>
            </a:r>
            <a:endParaRPr lang="en-US" sz="1600" b="1" dirty="0">
              <a:solidFill>
                <a:schemeClr val="bg1"/>
              </a:solidFill>
              <a:cs typeface="Hellix SemiBold"/>
            </a:endParaRPr>
          </a:p>
        </p:txBody>
      </p:sp>
      <p:sp>
        <p:nvSpPr>
          <p:cNvPr id="11" name="object 58">
            <a:extLst>
              <a:ext uri="{FF2B5EF4-FFF2-40B4-BE49-F238E27FC236}">
                <a16:creationId xmlns:a16="http://schemas.microsoft.com/office/drawing/2014/main" id="{7D504CE9-0471-44DA-A83C-90062D5BE74A}"/>
              </a:ext>
            </a:extLst>
          </p:cNvPr>
          <p:cNvSpPr txBox="1"/>
          <p:nvPr/>
        </p:nvSpPr>
        <p:spPr>
          <a:xfrm>
            <a:off x="7304255" y="3112609"/>
            <a:ext cx="2612477" cy="755976"/>
          </a:xfrm>
          <a:prstGeom prst="rect">
            <a:avLst/>
          </a:prstGeom>
        </p:spPr>
        <p:txBody>
          <a:bodyPr vert="horz" wrap="square" lIns="0" tIns="17145" rIns="0" bIns="0" rtlCol="0" anchor="t" anchorCtr="0">
            <a:spAutoFit/>
          </a:bodyPr>
          <a:lstStyle/>
          <a:p>
            <a:pPr algn="ctr">
              <a:buClr>
                <a:srgbClr val="F40000"/>
              </a:buClr>
            </a:pPr>
            <a:r>
              <a:rPr lang="ja-JP" altLang="en-US" sz="1600">
                <a:cs typeface="Hellix SemiBold"/>
              </a:rPr>
              <a:t>濃厚で堅牢なスタイル、熟した果実としっかりとしたタンニンが特徴です。</a:t>
            </a:r>
            <a:endParaRPr lang="en-AU" sz="1600" dirty="0">
              <a:cs typeface="Hellix SemiBold"/>
            </a:endParaRPr>
          </a:p>
        </p:txBody>
      </p:sp>
      <p:sp>
        <p:nvSpPr>
          <p:cNvPr id="12" name="object 58">
            <a:extLst>
              <a:ext uri="{FF2B5EF4-FFF2-40B4-BE49-F238E27FC236}">
                <a16:creationId xmlns:a16="http://schemas.microsoft.com/office/drawing/2014/main" id="{464700AA-3398-45D5-9914-4A8D69B1CFA3}"/>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13" name="object 37">
            <a:extLst>
              <a:ext uri="{FF2B5EF4-FFF2-40B4-BE49-F238E27FC236}">
                <a16:creationId xmlns:a16="http://schemas.microsoft.com/office/drawing/2014/main" id="{F4B5CF47-A8B7-4A87-84AD-FB1DF3E3892C}"/>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シラーズ</a:t>
            </a:r>
            <a:endParaRPr lang="en-US" sz="6500" kern="0" spc="600" dirty="0">
              <a:solidFill>
                <a:schemeClr val="accent1"/>
              </a:solidFill>
              <a:latin typeface="+mj-lt"/>
            </a:endParaRPr>
          </a:p>
        </p:txBody>
      </p:sp>
      <p:sp>
        <p:nvSpPr>
          <p:cNvPr id="14" name="TextBox 13">
            <a:extLst>
              <a:ext uri="{FF2B5EF4-FFF2-40B4-BE49-F238E27FC236}">
                <a16:creationId xmlns:a16="http://schemas.microsoft.com/office/drawing/2014/main" id="{100156FD-864A-491D-ABBD-19E6D83A0296}"/>
              </a:ext>
            </a:extLst>
          </p:cNvPr>
          <p:cNvSpPr txBox="1"/>
          <p:nvPr/>
        </p:nvSpPr>
        <p:spPr>
          <a:xfrm>
            <a:off x="1064609" y="5862709"/>
            <a:ext cx="1831645" cy="923925"/>
          </a:xfrm>
          <a:prstGeom prst="rect">
            <a:avLst/>
          </a:prstGeom>
          <a:noFill/>
        </p:spPr>
        <p:txBody>
          <a:bodyPr wrap="none" lIns="0" tIns="0" rIns="0" bIns="0" rtlCol="0">
            <a:noAutofit/>
          </a:bodyPr>
          <a:lstStyle/>
          <a:p>
            <a:pPr lvl="0">
              <a:lnSpc>
                <a:spcPct val="80000"/>
              </a:lnSpc>
              <a:defRPr/>
            </a:pPr>
            <a:r>
              <a:rPr lang="en-AU" sz="8000" b="1" dirty="0"/>
              <a:t>1/2</a:t>
            </a:r>
            <a:endParaRPr kumimoji="0" lang="en-AU" sz="8000" b="0" i="0" u="none" strike="noStrike" kern="1200" cap="none" spc="0" normalizeH="0" baseline="30000" noProof="0" dirty="0">
              <a:ln>
                <a:noFill/>
              </a:ln>
              <a:effectLst/>
              <a:uLnTx/>
              <a:uFillTx/>
              <a:latin typeface="Arial" panose="020B0604020202020204"/>
            </a:endParaRPr>
          </a:p>
        </p:txBody>
      </p:sp>
      <p:sp>
        <p:nvSpPr>
          <p:cNvPr id="15" name="object 58">
            <a:extLst>
              <a:ext uri="{FF2B5EF4-FFF2-40B4-BE49-F238E27FC236}">
                <a16:creationId xmlns:a16="http://schemas.microsoft.com/office/drawing/2014/main" id="{FF32F2D6-27E1-4732-A0D5-79A7460157E6}"/>
              </a:ext>
            </a:extLst>
          </p:cNvPr>
          <p:cNvSpPr txBox="1"/>
          <p:nvPr/>
        </p:nvSpPr>
        <p:spPr>
          <a:xfrm>
            <a:off x="-93511" y="5862709"/>
            <a:ext cx="1158120" cy="571310"/>
          </a:xfrm>
          <a:prstGeom prst="rect">
            <a:avLst/>
          </a:prstGeom>
        </p:spPr>
        <p:txBody>
          <a:bodyPr vert="horz" wrap="square" lIns="0" tIns="17145" rIns="0" bIns="0" rtlCol="0" anchor="t" anchorCtr="0">
            <a:spAutoFit/>
          </a:bodyPr>
          <a:lstStyle/>
          <a:p>
            <a:pPr lvl="0" algn="ctr">
              <a:lnSpc>
                <a:spcPct val="90000"/>
              </a:lnSpc>
              <a:buClr>
                <a:srgbClr val="F40000"/>
              </a:buClr>
              <a:defRPr/>
            </a:pPr>
            <a:r>
              <a:rPr lang="en-AU" sz="2000" b="1" dirty="0" err="1">
                <a:solidFill>
                  <a:schemeClr val="accent1"/>
                </a:solidFill>
                <a:cs typeface="Hellix SemiBold"/>
              </a:rPr>
              <a:t>年間総破砕量の</a:t>
            </a:r>
            <a:endParaRPr lang="en-AU" sz="2000" b="1" dirty="0">
              <a:solidFill>
                <a:schemeClr val="accent1"/>
              </a:solidFill>
              <a:cs typeface="Hellix SemiBold"/>
            </a:endParaRPr>
          </a:p>
        </p:txBody>
      </p:sp>
      <p:sp>
        <p:nvSpPr>
          <p:cNvPr id="16" name="object 58">
            <a:extLst>
              <a:ext uri="{FF2B5EF4-FFF2-40B4-BE49-F238E27FC236}">
                <a16:creationId xmlns:a16="http://schemas.microsoft.com/office/drawing/2014/main" id="{DEB9672B-A6AD-47C0-95B7-C9C0C0DBFA51}"/>
              </a:ext>
            </a:extLst>
          </p:cNvPr>
          <p:cNvSpPr txBox="1"/>
          <p:nvPr/>
        </p:nvSpPr>
        <p:spPr>
          <a:xfrm>
            <a:off x="780290" y="5495823"/>
            <a:ext cx="2115964" cy="225062"/>
          </a:xfrm>
          <a:prstGeom prst="rect">
            <a:avLst/>
          </a:prstGeom>
        </p:spPr>
        <p:txBody>
          <a:bodyPr vert="horz" wrap="non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gn="l"/>
            <a:r>
              <a:rPr lang="en-AU" sz="1500" b="0" dirty="0" err="1">
                <a:solidFill>
                  <a:schemeClr val="tx1"/>
                </a:solidFill>
              </a:rPr>
              <a:t>最も植えられている品種</a:t>
            </a:r>
            <a:endParaRPr lang="en-AU" sz="1500" b="0" dirty="0">
              <a:solidFill>
                <a:schemeClr val="tx1"/>
              </a:solidFill>
            </a:endParaRPr>
          </a:p>
        </p:txBody>
      </p:sp>
      <p:sp>
        <p:nvSpPr>
          <p:cNvPr id="4" name="TextBox 3">
            <a:extLst>
              <a:ext uri="{FF2B5EF4-FFF2-40B4-BE49-F238E27FC236}">
                <a16:creationId xmlns:a16="http://schemas.microsoft.com/office/drawing/2014/main" id="{E62FD382-1591-FC45-9F79-C5EA0CC20C82}"/>
              </a:ext>
            </a:extLst>
          </p:cNvPr>
          <p:cNvSpPr txBox="1"/>
          <p:nvPr/>
        </p:nvSpPr>
        <p:spPr>
          <a:xfrm>
            <a:off x="1554480" y="660196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0981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58">
            <a:extLst>
              <a:ext uri="{FF2B5EF4-FFF2-40B4-BE49-F238E27FC236}">
                <a16:creationId xmlns:a16="http://schemas.microsoft.com/office/drawing/2014/main" id="{9D12AB36-B733-415B-8CA1-4B959BAF0614}"/>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26" name="object 37">
            <a:extLst>
              <a:ext uri="{FF2B5EF4-FFF2-40B4-BE49-F238E27FC236}">
                <a16:creationId xmlns:a16="http://schemas.microsoft.com/office/drawing/2014/main" id="{587E8966-78F1-4207-BA40-F1B823C8CB16}"/>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シラーズ</a:t>
            </a:r>
            <a:endParaRPr lang="en-US" sz="6500" kern="0" spc="600" dirty="0">
              <a:solidFill>
                <a:schemeClr val="accent1"/>
              </a:solidFill>
              <a:latin typeface="+mj-lt"/>
            </a:endParaRPr>
          </a:p>
        </p:txBody>
      </p:sp>
      <p:sp>
        <p:nvSpPr>
          <p:cNvPr id="27" name="object 58">
            <a:extLst>
              <a:ext uri="{FF2B5EF4-FFF2-40B4-BE49-F238E27FC236}">
                <a16:creationId xmlns:a16="http://schemas.microsoft.com/office/drawing/2014/main" id="{2BDB7A3F-CF7C-4AE2-906E-ED988B2F1D59}"/>
              </a:ext>
            </a:extLst>
          </p:cNvPr>
          <p:cNvSpPr txBox="1"/>
          <p:nvPr/>
        </p:nvSpPr>
        <p:spPr>
          <a:xfrm>
            <a:off x="5724918" y="368192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28" name="object 58">
            <a:extLst>
              <a:ext uri="{FF2B5EF4-FFF2-40B4-BE49-F238E27FC236}">
                <a16:creationId xmlns:a16="http://schemas.microsoft.com/office/drawing/2014/main" id="{2ECFA21A-B56F-4EF8-A543-858C8567DB59}"/>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29" name="object 58">
            <a:extLst>
              <a:ext uri="{FF2B5EF4-FFF2-40B4-BE49-F238E27FC236}">
                <a16:creationId xmlns:a16="http://schemas.microsoft.com/office/drawing/2014/main" id="{89800D21-D0FD-4788-A530-F0AD49506E28}"/>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30" name="object 58">
            <a:extLst>
              <a:ext uri="{FF2B5EF4-FFF2-40B4-BE49-F238E27FC236}">
                <a16:creationId xmlns:a16="http://schemas.microsoft.com/office/drawing/2014/main" id="{13CD4EB2-B65A-4235-BC9A-33B3A0D76D0D}"/>
              </a:ext>
            </a:extLst>
          </p:cNvPr>
          <p:cNvSpPr txBox="1"/>
          <p:nvPr/>
        </p:nvSpPr>
        <p:spPr>
          <a:xfrm>
            <a:off x="5234399" y="6404110"/>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31" name="object 58">
            <a:extLst>
              <a:ext uri="{FF2B5EF4-FFF2-40B4-BE49-F238E27FC236}">
                <a16:creationId xmlns:a16="http://schemas.microsoft.com/office/drawing/2014/main" id="{54ECFC0B-769D-4151-9004-784E97A40DA0}"/>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32" name="object 58">
            <a:extLst>
              <a:ext uri="{FF2B5EF4-FFF2-40B4-BE49-F238E27FC236}">
                <a16:creationId xmlns:a16="http://schemas.microsoft.com/office/drawing/2014/main" id="{35FADD57-EECD-49CA-8B27-3659FE1BA121}"/>
              </a:ext>
            </a:extLst>
          </p:cNvPr>
          <p:cNvSpPr txBox="1"/>
          <p:nvPr/>
        </p:nvSpPr>
        <p:spPr>
          <a:xfrm>
            <a:off x="5479659" y="5494298"/>
            <a:ext cx="98103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タンニン</a:t>
            </a:r>
            <a:endParaRPr lang="en-US" b="1" spc="100" dirty="0">
              <a:cs typeface="Hellix SemiBold"/>
            </a:endParaRPr>
          </a:p>
        </p:txBody>
      </p:sp>
      <p:sp>
        <p:nvSpPr>
          <p:cNvPr id="33" name="Rectangle 32">
            <a:extLst>
              <a:ext uri="{FF2B5EF4-FFF2-40B4-BE49-F238E27FC236}">
                <a16:creationId xmlns:a16="http://schemas.microsoft.com/office/drawing/2014/main" id="{0ECF1662-6909-440B-8CA8-248E34B05565}"/>
              </a:ext>
            </a:extLst>
          </p:cNvPr>
          <p:cNvSpPr/>
          <p:nvPr/>
        </p:nvSpPr>
        <p:spPr>
          <a:xfrm>
            <a:off x="7999966" y="2898286"/>
            <a:ext cx="902811" cy="307777"/>
          </a:xfrm>
          <a:prstGeom prst="rect">
            <a:avLst/>
          </a:prstGeom>
        </p:spPr>
        <p:txBody>
          <a:bodyPr wrap="none">
            <a:spAutoFit/>
          </a:bodyPr>
          <a:lstStyle/>
          <a:p>
            <a:pPr algn="ctr"/>
            <a:r>
              <a:rPr lang="en-US" sz="1400" dirty="0" err="1"/>
              <a:t>シラーズ</a:t>
            </a:r>
            <a:endParaRPr lang="en-AU" sz="1400" dirty="0"/>
          </a:p>
        </p:txBody>
      </p:sp>
      <p:sp>
        <p:nvSpPr>
          <p:cNvPr id="34" name="object 58">
            <a:extLst>
              <a:ext uri="{FF2B5EF4-FFF2-40B4-BE49-F238E27FC236}">
                <a16:creationId xmlns:a16="http://schemas.microsoft.com/office/drawing/2014/main" id="{22ADABC9-F987-4CFC-8457-7A0049C9DC97}"/>
              </a:ext>
            </a:extLst>
          </p:cNvPr>
          <p:cNvSpPr txBox="1"/>
          <p:nvPr/>
        </p:nvSpPr>
        <p:spPr>
          <a:xfrm>
            <a:off x="6922493"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35" name="object 58">
            <a:extLst>
              <a:ext uri="{FF2B5EF4-FFF2-40B4-BE49-F238E27FC236}">
                <a16:creationId xmlns:a16="http://schemas.microsoft.com/office/drawing/2014/main" id="{4002D626-9AC7-45CE-B4F6-A0F4B493071F}"/>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36" name="object 58">
            <a:extLst>
              <a:ext uri="{FF2B5EF4-FFF2-40B4-BE49-F238E27FC236}">
                <a16:creationId xmlns:a16="http://schemas.microsoft.com/office/drawing/2014/main" id="{678D88C8-631F-408D-B650-03A2F53B65DA}"/>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37" name="object 58">
            <a:extLst>
              <a:ext uri="{FF2B5EF4-FFF2-40B4-BE49-F238E27FC236}">
                <a16:creationId xmlns:a16="http://schemas.microsoft.com/office/drawing/2014/main" id="{2DE7E769-27D0-460A-8A64-73B5585FF078}"/>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38" name="object 58">
            <a:extLst>
              <a:ext uri="{FF2B5EF4-FFF2-40B4-BE49-F238E27FC236}">
                <a16:creationId xmlns:a16="http://schemas.microsoft.com/office/drawing/2014/main" id="{51074486-F09E-4931-8650-7DBFE8C0FED4}"/>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39" name="object 58">
            <a:extLst>
              <a:ext uri="{FF2B5EF4-FFF2-40B4-BE49-F238E27FC236}">
                <a16:creationId xmlns:a16="http://schemas.microsoft.com/office/drawing/2014/main" id="{5643A396-3629-4DD7-814E-83AC627F638F}"/>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40" name="object 58">
            <a:extLst>
              <a:ext uri="{FF2B5EF4-FFF2-40B4-BE49-F238E27FC236}">
                <a16:creationId xmlns:a16="http://schemas.microsoft.com/office/drawing/2014/main" id="{47673279-B1FF-4865-9D25-239C7B4A0D8C}"/>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41" name="object 58">
            <a:extLst>
              <a:ext uri="{FF2B5EF4-FFF2-40B4-BE49-F238E27FC236}">
                <a16:creationId xmlns:a16="http://schemas.microsoft.com/office/drawing/2014/main" id="{CFF77990-86CC-4B80-9C21-A35F5F1FF276}"/>
              </a:ext>
            </a:extLst>
          </p:cNvPr>
          <p:cNvSpPr txBox="1"/>
          <p:nvPr/>
        </p:nvSpPr>
        <p:spPr>
          <a:xfrm>
            <a:off x="7619203" y="5015421"/>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中間</a:t>
            </a:r>
            <a:endParaRPr lang="en-US" sz="1400" dirty="0">
              <a:cs typeface="Hellix SemiBold"/>
            </a:endParaRPr>
          </a:p>
        </p:txBody>
      </p:sp>
      <p:sp>
        <p:nvSpPr>
          <p:cNvPr id="42" name="object 58">
            <a:extLst>
              <a:ext uri="{FF2B5EF4-FFF2-40B4-BE49-F238E27FC236}">
                <a16:creationId xmlns:a16="http://schemas.microsoft.com/office/drawing/2014/main" id="{93FCECBD-3486-4754-8A2F-72499E8E194B}"/>
              </a:ext>
            </a:extLst>
          </p:cNvPr>
          <p:cNvSpPr txBox="1"/>
          <p:nvPr/>
        </p:nvSpPr>
        <p:spPr>
          <a:xfrm>
            <a:off x="8774233" y="5025559"/>
            <a:ext cx="720000" cy="167217"/>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43" name="object 58">
            <a:extLst>
              <a:ext uri="{FF2B5EF4-FFF2-40B4-BE49-F238E27FC236}">
                <a16:creationId xmlns:a16="http://schemas.microsoft.com/office/drawing/2014/main" id="{7CAAE1D2-C904-4C3A-A916-935AFE559E92}"/>
              </a:ext>
            </a:extLst>
          </p:cNvPr>
          <p:cNvSpPr txBox="1"/>
          <p:nvPr/>
        </p:nvSpPr>
        <p:spPr>
          <a:xfrm>
            <a:off x="8118100" y="6249238"/>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13.5–15.5%</a:t>
            </a:r>
          </a:p>
        </p:txBody>
      </p:sp>
      <p:sp>
        <p:nvSpPr>
          <p:cNvPr id="44" name="object 58">
            <a:extLst>
              <a:ext uri="{FF2B5EF4-FFF2-40B4-BE49-F238E27FC236}">
                <a16:creationId xmlns:a16="http://schemas.microsoft.com/office/drawing/2014/main" id="{807CA9B8-E20E-4210-9015-07599BFB0ABF}"/>
              </a:ext>
            </a:extLst>
          </p:cNvPr>
          <p:cNvSpPr txBox="1"/>
          <p:nvPr/>
        </p:nvSpPr>
        <p:spPr>
          <a:xfrm>
            <a:off x="9154127" y="6249238"/>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45" name="object 58">
            <a:extLst>
              <a:ext uri="{FF2B5EF4-FFF2-40B4-BE49-F238E27FC236}">
                <a16:creationId xmlns:a16="http://schemas.microsoft.com/office/drawing/2014/main" id="{9C651D55-F0A9-4749-8F0A-3927CEBACF67}"/>
              </a:ext>
            </a:extLst>
          </p:cNvPr>
          <p:cNvSpPr txBox="1"/>
          <p:nvPr/>
        </p:nvSpPr>
        <p:spPr>
          <a:xfrm>
            <a:off x="6873331" y="6249238"/>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
        <p:nvSpPr>
          <p:cNvPr id="46" name="object 58">
            <a:extLst>
              <a:ext uri="{FF2B5EF4-FFF2-40B4-BE49-F238E27FC236}">
                <a16:creationId xmlns:a16="http://schemas.microsoft.com/office/drawing/2014/main" id="{332FD499-76B8-4A79-84AD-AFA06098E0A7}"/>
              </a:ext>
            </a:extLst>
          </p:cNvPr>
          <p:cNvSpPr txBox="1"/>
          <p:nvPr/>
        </p:nvSpPr>
        <p:spPr>
          <a:xfrm>
            <a:off x="6215438" y="57990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Tree>
    <p:extLst>
      <p:ext uri="{BB962C8B-B14F-4D97-AF65-F5344CB8AC3E}">
        <p14:creationId xmlns:p14="http://schemas.microsoft.com/office/powerpoint/2010/main" val="3207393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1370E774-BC3D-4E2F-974C-DC86CE2017D4}"/>
              </a:ext>
            </a:extLst>
          </p:cNvPr>
          <p:cNvSpPr txBox="1"/>
          <p:nvPr/>
        </p:nvSpPr>
        <p:spPr>
          <a:xfrm rot="20887751">
            <a:off x="6056618" y="2890565"/>
            <a:ext cx="3051752" cy="766235"/>
          </a:xfrm>
          <a:prstGeom prst="rect">
            <a:avLst/>
          </a:prstGeom>
        </p:spPr>
        <p:txBody>
          <a:bodyPr vert="horz" wrap="square" lIns="0" tIns="12065" rIns="0" bIns="0" rtlCol="0">
            <a:spAutoFit/>
          </a:bodyPr>
          <a:lstStyle/>
          <a:p>
            <a:pPr defTabSz="914217">
              <a:lnSpc>
                <a:spcPct val="80000"/>
              </a:lnSpc>
            </a:pPr>
            <a:r>
              <a:rPr lang="ja-JP" altLang="en-US" sz="2000" b="1">
                <a:solidFill>
                  <a:schemeClr val="bg1"/>
                </a:solidFill>
                <a:latin typeface="Mistral" panose="03090702030407020403" pitchFamily="66" charset="0"/>
                <a:cs typeface="Colors Of Autumn"/>
              </a:rPr>
              <a:t>バロッサ・ヴァレーより冷涼な気候のため、エレガントで香り豊かなワインができる</a:t>
            </a:r>
            <a:endParaRPr lang="en-AU" sz="2000" b="1" dirty="0">
              <a:solidFill>
                <a:schemeClr val="bg1"/>
              </a:solidFill>
              <a:latin typeface="Mistral" panose="03090702030407020403" pitchFamily="66" charset="0"/>
              <a:cs typeface="Colors Of Autumn"/>
            </a:endParaRPr>
          </a:p>
        </p:txBody>
      </p:sp>
      <p:sp>
        <p:nvSpPr>
          <p:cNvPr id="8" name="object 58">
            <a:extLst>
              <a:ext uri="{FF2B5EF4-FFF2-40B4-BE49-F238E27FC236}">
                <a16:creationId xmlns:a16="http://schemas.microsoft.com/office/drawing/2014/main" id="{9710BA11-25F3-4CE0-BD42-BF555F8A7D7F}"/>
              </a:ext>
            </a:extLst>
          </p:cNvPr>
          <p:cNvSpPr txBox="1"/>
          <p:nvPr/>
        </p:nvSpPr>
        <p:spPr>
          <a:xfrm>
            <a:off x="7258458" y="4650402"/>
            <a:ext cx="2154882" cy="2094804"/>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ja-JP" altLang="en-US" sz="1500">
                <a:cs typeface="Hellix SemiBold"/>
              </a:rPr>
              <a:t>ラズベリー </a:t>
            </a:r>
          </a:p>
          <a:p>
            <a:pPr marL="180975" indent="-180975">
              <a:spcAft>
                <a:spcPts val="600"/>
              </a:spcAft>
              <a:buClr>
                <a:srgbClr val="F40000"/>
              </a:buClr>
              <a:buFont typeface="Arial" panose="020B0604020202020204" pitchFamily="34" charset="0"/>
              <a:buChar char="-"/>
            </a:pPr>
            <a:r>
              <a:rPr lang="ja-JP" altLang="en-US" sz="1500">
                <a:cs typeface="Hellix SemiBold"/>
              </a:rPr>
              <a:t>黒コショウ</a:t>
            </a:r>
          </a:p>
          <a:p>
            <a:pPr marL="180975" indent="-180975">
              <a:spcAft>
                <a:spcPts val="600"/>
              </a:spcAft>
              <a:buClr>
                <a:srgbClr val="F40000"/>
              </a:buClr>
              <a:buFont typeface="Arial" panose="020B0604020202020204" pitchFamily="34" charset="0"/>
              <a:buChar char="-"/>
            </a:pPr>
            <a:r>
              <a:rPr lang="ja-JP" altLang="en-US" sz="1500">
                <a:cs typeface="Hellix SemiBold"/>
              </a:rPr>
              <a:t>マルベリー </a:t>
            </a:r>
          </a:p>
          <a:p>
            <a:pPr marL="180975" indent="-180975">
              <a:spcAft>
                <a:spcPts val="600"/>
              </a:spcAft>
              <a:buClr>
                <a:srgbClr val="F40000"/>
              </a:buClr>
              <a:buFont typeface="Arial" panose="020B0604020202020204" pitchFamily="34" charset="0"/>
              <a:buChar char="-"/>
            </a:pPr>
            <a:r>
              <a:rPr lang="ja-JP" altLang="en-US" sz="1500">
                <a:cs typeface="Hellix SemiBold"/>
              </a:rPr>
              <a:t>ブラックベリー </a:t>
            </a:r>
          </a:p>
          <a:p>
            <a:pPr marL="180975" indent="-180975">
              <a:spcAft>
                <a:spcPts val="600"/>
              </a:spcAft>
              <a:buClr>
                <a:srgbClr val="F40000"/>
              </a:buClr>
              <a:buFont typeface="Arial" panose="020B0604020202020204" pitchFamily="34" charset="0"/>
              <a:buChar char="-"/>
            </a:pPr>
            <a:r>
              <a:rPr lang="ja-JP" altLang="en-US" sz="1500">
                <a:cs typeface="Hellix SemiBold"/>
              </a:rPr>
              <a:t>セージ </a:t>
            </a:r>
          </a:p>
          <a:p>
            <a:pPr marL="180975" indent="-180975">
              <a:spcAft>
                <a:spcPts val="600"/>
              </a:spcAft>
              <a:buClr>
                <a:srgbClr val="F40000"/>
              </a:buClr>
              <a:buFont typeface="Arial" panose="020B0604020202020204" pitchFamily="34" charset="0"/>
              <a:buChar char="-"/>
            </a:pPr>
            <a:r>
              <a:rPr lang="ja-JP" altLang="en-US" sz="1500">
                <a:cs typeface="Hellix SemiBold"/>
              </a:rPr>
              <a:t>ブラックオリーブ </a:t>
            </a:r>
          </a:p>
          <a:p>
            <a:pPr marL="180975" indent="-180975">
              <a:spcAft>
                <a:spcPts val="600"/>
              </a:spcAft>
              <a:buClr>
                <a:srgbClr val="F40000"/>
              </a:buClr>
              <a:buFont typeface="Arial" panose="020B0604020202020204" pitchFamily="34" charset="0"/>
              <a:buChar char="-"/>
            </a:pPr>
            <a:r>
              <a:rPr lang="ja-JP" altLang="en-US" sz="1500">
                <a:cs typeface="Hellix SemiBold"/>
              </a:rPr>
              <a:t>スパイス</a:t>
            </a:r>
            <a:endParaRPr lang="en-US" sz="1500" dirty="0">
              <a:cs typeface="Hellix SemiBold"/>
            </a:endParaRPr>
          </a:p>
        </p:txBody>
      </p:sp>
      <p:sp>
        <p:nvSpPr>
          <p:cNvPr id="9" name="object 58">
            <a:extLst>
              <a:ext uri="{FF2B5EF4-FFF2-40B4-BE49-F238E27FC236}">
                <a16:creationId xmlns:a16="http://schemas.microsoft.com/office/drawing/2014/main" id="{D42E4918-88E1-427A-A035-75EB2DF63ECA}"/>
              </a:ext>
            </a:extLst>
          </p:cNvPr>
          <p:cNvSpPr txBox="1"/>
          <p:nvPr/>
        </p:nvSpPr>
        <p:spPr>
          <a:xfrm>
            <a:off x="1054963" y="2609002"/>
            <a:ext cx="2708239" cy="272363"/>
          </a:xfrm>
          <a:prstGeom prst="rect">
            <a:avLst/>
          </a:prstGeom>
        </p:spPr>
        <p:txBody>
          <a:bodyPr vert="horz" wrap="square" lIns="0" tIns="17145" rIns="0" bIns="0" rtlCol="0">
            <a:spAutoFit/>
          </a:bodyPr>
          <a:lstStyle/>
          <a:p>
            <a:pPr algn="ctr">
              <a:buClr>
                <a:srgbClr val="F40000"/>
              </a:buClr>
            </a:pPr>
            <a:r>
              <a:rPr lang="en-US" sz="1600" b="1" dirty="0" err="1">
                <a:solidFill>
                  <a:schemeClr val="bg1"/>
                </a:solidFill>
                <a:cs typeface="Hellix SemiBold"/>
              </a:rPr>
              <a:t>ミディアムからフルボディ</a:t>
            </a:r>
            <a:endParaRPr lang="en-US" sz="1600" b="1" dirty="0">
              <a:solidFill>
                <a:schemeClr val="bg1"/>
              </a:solidFill>
              <a:cs typeface="Hellix SemiBold"/>
            </a:endParaRPr>
          </a:p>
        </p:txBody>
      </p:sp>
      <p:sp>
        <p:nvSpPr>
          <p:cNvPr id="10" name="object 58">
            <a:extLst>
              <a:ext uri="{FF2B5EF4-FFF2-40B4-BE49-F238E27FC236}">
                <a16:creationId xmlns:a16="http://schemas.microsoft.com/office/drawing/2014/main" id="{7D504CE9-0471-44DA-A83C-90062D5BE74A}"/>
              </a:ext>
            </a:extLst>
          </p:cNvPr>
          <p:cNvSpPr txBox="1"/>
          <p:nvPr/>
        </p:nvSpPr>
        <p:spPr>
          <a:xfrm>
            <a:off x="1102375" y="2982133"/>
            <a:ext cx="2708239" cy="755976"/>
          </a:xfrm>
          <a:prstGeom prst="rect">
            <a:avLst/>
          </a:prstGeom>
        </p:spPr>
        <p:txBody>
          <a:bodyPr vert="horz" wrap="square" lIns="0" tIns="17145" rIns="0" bIns="0" rtlCol="0" anchor="t" anchorCtr="0">
            <a:spAutoFit/>
          </a:bodyPr>
          <a:lstStyle/>
          <a:p>
            <a:pPr>
              <a:buClr>
                <a:srgbClr val="F40000"/>
              </a:buClr>
            </a:pPr>
            <a:r>
              <a:rPr lang="ja-JP" altLang="en-US" sz="1600">
                <a:cs typeface="Hellix SemiBold"/>
              </a:rPr>
              <a:t>非常になめらかで生き生きとしたスタイルで、熟したタンニンが溶け込みバランスが良い。</a:t>
            </a:r>
            <a:endParaRPr lang="en-AU" sz="1600" dirty="0">
              <a:cs typeface="Hellix SemiBold"/>
            </a:endParaRPr>
          </a:p>
        </p:txBody>
      </p:sp>
      <p:sp>
        <p:nvSpPr>
          <p:cNvPr id="12" name="object 37">
            <a:extLst>
              <a:ext uri="{FF2B5EF4-FFF2-40B4-BE49-F238E27FC236}">
                <a16:creationId xmlns:a16="http://schemas.microsoft.com/office/drawing/2014/main" id="{FC109272-9E21-4706-836E-391B1C0E1432}"/>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シラーズ</a:t>
            </a:r>
            <a:endParaRPr lang="en-US" sz="6500" kern="0" spc="600" dirty="0">
              <a:solidFill>
                <a:schemeClr val="accent1"/>
              </a:solidFill>
              <a:latin typeface="+mj-lt"/>
            </a:endParaRPr>
          </a:p>
        </p:txBody>
      </p:sp>
      <p:sp>
        <p:nvSpPr>
          <p:cNvPr id="13" name="object 58">
            <a:extLst>
              <a:ext uri="{FF2B5EF4-FFF2-40B4-BE49-F238E27FC236}">
                <a16:creationId xmlns:a16="http://schemas.microsoft.com/office/drawing/2014/main" id="{3C358D7E-ABDB-48C8-8FA5-CCF18C437C40}"/>
              </a:ext>
            </a:extLst>
          </p:cNvPr>
          <p:cNvSpPr txBox="1"/>
          <p:nvPr/>
        </p:nvSpPr>
        <p:spPr>
          <a:xfrm>
            <a:off x="68857" y="310072"/>
            <a:ext cx="1809106" cy="348690"/>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14" name="TextBox 13">
            <a:extLst>
              <a:ext uri="{FF2B5EF4-FFF2-40B4-BE49-F238E27FC236}">
                <a16:creationId xmlns:a16="http://schemas.microsoft.com/office/drawing/2014/main" id="{3A70582A-3725-48EA-B89A-04E47ABC8A6A}"/>
              </a:ext>
            </a:extLst>
          </p:cNvPr>
          <p:cNvSpPr txBox="1"/>
          <p:nvPr/>
        </p:nvSpPr>
        <p:spPr>
          <a:xfrm>
            <a:off x="1145889" y="5697804"/>
            <a:ext cx="1831645" cy="923925"/>
          </a:xfrm>
          <a:prstGeom prst="rect">
            <a:avLst/>
          </a:prstGeom>
          <a:noFill/>
        </p:spPr>
        <p:txBody>
          <a:bodyPr wrap="none" lIns="0" tIns="0" rIns="0" bIns="0" rtlCol="0">
            <a:noAutofit/>
          </a:bodyPr>
          <a:lstStyle/>
          <a:p>
            <a:pPr lvl="0">
              <a:lnSpc>
                <a:spcPct val="80000"/>
              </a:lnSpc>
              <a:defRPr/>
            </a:pPr>
            <a:r>
              <a:rPr lang="en-AU" sz="8000" b="1" dirty="0"/>
              <a:t>1/3</a:t>
            </a:r>
            <a:endParaRPr kumimoji="0" lang="en-AU" sz="8000" b="0" i="0" u="none" strike="noStrike" kern="1200" cap="none" spc="0" normalizeH="0" baseline="30000" noProof="0" dirty="0">
              <a:ln>
                <a:noFill/>
              </a:ln>
              <a:effectLst/>
              <a:uLnTx/>
              <a:uFillTx/>
              <a:latin typeface="Arial" panose="020B0604020202020204"/>
            </a:endParaRPr>
          </a:p>
        </p:txBody>
      </p:sp>
      <p:sp>
        <p:nvSpPr>
          <p:cNvPr id="15" name="object 58">
            <a:extLst>
              <a:ext uri="{FF2B5EF4-FFF2-40B4-BE49-F238E27FC236}">
                <a16:creationId xmlns:a16="http://schemas.microsoft.com/office/drawing/2014/main" id="{6DC17ADF-206A-4354-B3CA-FA7710DDC59C}"/>
              </a:ext>
            </a:extLst>
          </p:cNvPr>
          <p:cNvSpPr txBox="1"/>
          <p:nvPr/>
        </p:nvSpPr>
        <p:spPr>
          <a:xfrm>
            <a:off x="68857" y="5697804"/>
            <a:ext cx="1158120" cy="571310"/>
          </a:xfrm>
          <a:prstGeom prst="rect">
            <a:avLst/>
          </a:prstGeom>
        </p:spPr>
        <p:txBody>
          <a:bodyPr vert="horz" wrap="square" lIns="0" tIns="17145" rIns="0" bIns="0" rtlCol="0" anchor="t" anchorCtr="0">
            <a:spAutoFit/>
          </a:bodyPr>
          <a:lstStyle/>
          <a:p>
            <a:pPr lvl="0" algn="ctr">
              <a:lnSpc>
                <a:spcPct val="90000"/>
              </a:lnSpc>
              <a:buClr>
                <a:srgbClr val="F40000"/>
              </a:buClr>
              <a:defRPr/>
            </a:pPr>
            <a:r>
              <a:rPr lang="en-AU" sz="2000" b="1" dirty="0" err="1">
                <a:solidFill>
                  <a:schemeClr val="accent1"/>
                </a:solidFill>
                <a:cs typeface="Hellix SemiBold"/>
              </a:rPr>
              <a:t>年間総破砕量の</a:t>
            </a:r>
            <a:endParaRPr lang="en-AU" sz="2000" b="1" dirty="0">
              <a:solidFill>
                <a:schemeClr val="accent1"/>
              </a:solidFill>
              <a:cs typeface="Hellix SemiBold"/>
            </a:endParaRPr>
          </a:p>
        </p:txBody>
      </p:sp>
      <p:sp>
        <p:nvSpPr>
          <p:cNvPr id="16" name="object 58">
            <a:extLst>
              <a:ext uri="{FF2B5EF4-FFF2-40B4-BE49-F238E27FC236}">
                <a16:creationId xmlns:a16="http://schemas.microsoft.com/office/drawing/2014/main" id="{51135369-CB90-4121-B15B-9BA473F1731F}"/>
              </a:ext>
            </a:extLst>
          </p:cNvPr>
          <p:cNvSpPr txBox="1"/>
          <p:nvPr/>
        </p:nvSpPr>
        <p:spPr>
          <a:xfrm>
            <a:off x="1146818" y="5292648"/>
            <a:ext cx="2115964" cy="225062"/>
          </a:xfrm>
          <a:prstGeom prst="rect">
            <a:avLst/>
          </a:prstGeom>
        </p:spPr>
        <p:txBody>
          <a:bodyPr vert="horz" wrap="non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gn="l"/>
            <a:r>
              <a:rPr lang="en-AU" sz="1500" b="0" dirty="0" err="1">
                <a:solidFill>
                  <a:schemeClr val="tx1"/>
                </a:solidFill>
              </a:rPr>
              <a:t>最も植えられている品種</a:t>
            </a:r>
            <a:endParaRPr lang="en-AU" sz="1500" b="0" dirty="0">
              <a:solidFill>
                <a:schemeClr val="tx1"/>
              </a:solidFill>
            </a:endParaRPr>
          </a:p>
        </p:txBody>
      </p:sp>
    </p:spTree>
    <p:extLst>
      <p:ext uri="{BB962C8B-B14F-4D97-AF65-F5344CB8AC3E}">
        <p14:creationId xmlns:p14="http://schemas.microsoft.com/office/powerpoint/2010/main" val="123879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object 37">
            <a:extLst>
              <a:ext uri="{FF2B5EF4-FFF2-40B4-BE49-F238E27FC236}">
                <a16:creationId xmlns:a16="http://schemas.microsoft.com/office/drawing/2014/main" id="{BE30A9D8-8086-48DF-B8A2-807917880D37}"/>
              </a:ext>
            </a:extLst>
          </p:cNvPr>
          <p:cNvSpPr txBox="1">
            <a:spLocks/>
          </p:cNvSpPr>
          <p:nvPr/>
        </p:nvSpPr>
        <p:spPr>
          <a:xfrm>
            <a:off x="331857" y="745558"/>
            <a:ext cx="550696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6500" kern="0" spc="600" dirty="0" err="1">
                <a:solidFill>
                  <a:schemeClr val="accent1"/>
                </a:solidFill>
                <a:latin typeface="+mj-lt"/>
              </a:rPr>
              <a:t>シラーズ</a:t>
            </a:r>
            <a:endParaRPr lang="en-US" sz="6500" kern="0" spc="600" dirty="0">
              <a:solidFill>
                <a:schemeClr val="accent1"/>
              </a:solidFill>
              <a:latin typeface="+mj-lt"/>
            </a:endParaRPr>
          </a:p>
        </p:txBody>
      </p:sp>
      <p:sp>
        <p:nvSpPr>
          <p:cNvPr id="26" name="object 58">
            <a:extLst>
              <a:ext uri="{FF2B5EF4-FFF2-40B4-BE49-F238E27FC236}">
                <a16:creationId xmlns:a16="http://schemas.microsoft.com/office/drawing/2014/main" id="{6331E2EB-3188-4E9A-9C30-57A2B481E929}"/>
              </a:ext>
            </a:extLst>
          </p:cNvPr>
          <p:cNvSpPr txBox="1"/>
          <p:nvPr/>
        </p:nvSpPr>
        <p:spPr>
          <a:xfrm>
            <a:off x="68857" y="310072"/>
            <a:ext cx="1809106" cy="348690"/>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27" name="object 58">
            <a:extLst>
              <a:ext uri="{FF2B5EF4-FFF2-40B4-BE49-F238E27FC236}">
                <a16:creationId xmlns:a16="http://schemas.microsoft.com/office/drawing/2014/main" id="{2E51B648-7DC7-411D-9D07-BE856BAA86DD}"/>
              </a:ext>
            </a:extLst>
          </p:cNvPr>
          <p:cNvSpPr txBox="1"/>
          <p:nvPr/>
        </p:nvSpPr>
        <p:spPr>
          <a:xfrm>
            <a:off x="5724918" y="368192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28" name="object 58">
            <a:extLst>
              <a:ext uri="{FF2B5EF4-FFF2-40B4-BE49-F238E27FC236}">
                <a16:creationId xmlns:a16="http://schemas.microsoft.com/office/drawing/2014/main" id="{C6E6F2DD-8542-406D-91CC-BA131BF6FDC3}"/>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29" name="object 58">
            <a:extLst>
              <a:ext uri="{FF2B5EF4-FFF2-40B4-BE49-F238E27FC236}">
                <a16:creationId xmlns:a16="http://schemas.microsoft.com/office/drawing/2014/main" id="{65FD1348-2D9E-4964-A051-508BD87824E1}"/>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30" name="object 58">
            <a:extLst>
              <a:ext uri="{FF2B5EF4-FFF2-40B4-BE49-F238E27FC236}">
                <a16:creationId xmlns:a16="http://schemas.microsoft.com/office/drawing/2014/main" id="{5F895175-B90F-4A9F-9F2F-735BC0164B5B}"/>
              </a:ext>
            </a:extLst>
          </p:cNvPr>
          <p:cNvSpPr txBox="1"/>
          <p:nvPr/>
        </p:nvSpPr>
        <p:spPr>
          <a:xfrm>
            <a:off x="5234399" y="6404110"/>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31" name="object 58">
            <a:extLst>
              <a:ext uri="{FF2B5EF4-FFF2-40B4-BE49-F238E27FC236}">
                <a16:creationId xmlns:a16="http://schemas.microsoft.com/office/drawing/2014/main" id="{76A76FEE-BF35-4959-B712-E8CA95BA6482}"/>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32" name="object 58">
            <a:extLst>
              <a:ext uri="{FF2B5EF4-FFF2-40B4-BE49-F238E27FC236}">
                <a16:creationId xmlns:a16="http://schemas.microsoft.com/office/drawing/2014/main" id="{B0830466-53C5-432D-A13D-F410744DC453}"/>
              </a:ext>
            </a:extLst>
          </p:cNvPr>
          <p:cNvSpPr txBox="1"/>
          <p:nvPr/>
        </p:nvSpPr>
        <p:spPr>
          <a:xfrm>
            <a:off x="5479659" y="5494298"/>
            <a:ext cx="98103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タンニン</a:t>
            </a:r>
            <a:endParaRPr lang="en-US" b="1" spc="100" dirty="0">
              <a:cs typeface="Hellix SemiBold"/>
            </a:endParaRPr>
          </a:p>
        </p:txBody>
      </p:sp>
      <p:sp>
        <p:nvSpPr>
          <p:cNvPr id="33" name="Rectangle 32">
            <a:extLst>
              <a:ext uri="{FF2B5EF4-FFF2-40B4-BE49-F238E27FC236}">
                <a16:creationId xmlns:a16="http://schemas.microsoft.com/office/drawing/2014/main" id="{D33CE21F-335D-4979-B787-B442102DB75D}"/>
              </a:ext>
            </a:extLst>
          </p:cNvPr>
          <p:cNvSpPr/>
          <p:nvPr/>
        </p:nvSpPr>
        <p:spPr>
          <a:xfrm>
            <a:off x="7999966" y="2898286"/>
            <a:ext cx="902811" cy="307777"/>
          </a:xfrm>
          <a:prstGeom prst="rect">
            <a:avLst/>
          </a:prstGeom>
        </p:spPr>
        <p:txBody>
          <a:bodyPr wrap="none">
            <a:spAutoFit/>
          </a:bodyPr>
          <a:lstStyle/>
          <a:p>
            <a:pPr algn="ctr"/>
            <a:r>
              <a:rPr lang="en-US" sz="1400" dirty="0" err="1"/>
              <a:t>シラーズ</a:t>
            </a:r>
            <a:endParaRPr lang="en-AU" sz="1400" dirty="0"/>
          </a:p>
        </p:txBody>
      </p:sp>
      <p:sp>
        <p:nvSpPr>
          <p:cNvPr id="34" name="object 58">
            <a:extLst>
              <a:ext uri="{FF2B5EF4-FFF2-40B4-BE49-F238E27FC236}">
                <a16:creationId xmlns:a16="http://schemas.microsoft.com/office/drawing/2014/main" id="{DAD85D0A-990B-4F1F-88FF-ACDBBBCE42A5}"/>
              </a:ext>
            </a:extLst>
          </p:cNvPr>
          <p:cNvSpPr txBox="1"/>
          <p:nvPr/>
        </p:nvSpPr>
        <p:spPr>
          <a:xfrm>
            <a:off x="6922493"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35" name="object 58">
            <a:extLst>
              <a:ext uri="{FF2B5EF4-FFF2-40B4-BE49-F238E27FC236}">
                <a16:creationId xmlns:a16="http://schemas.microsoft.com/office/drawing/2014/main" id="{7E908766-1084-46EB-9D24-932FC5B75A0C}"/>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36" name="object 58">
            <a:extLst>
              <a:ext uri="{FF2B5EF4-FFF2-40B4-BE49-F238E27FC236}">
                <a16:creationId xmlns:a16="http://schemas.microsoft.com/office/drawing/2014/main" id="{C12A6D0B-3913-4436-AA15-33C358198151}"/>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37" name="object 58">
            <a:extLst>
              <a:ext uri="{FF2B5EF4-FFF2-40B4-BE49-F238E27FC236}">
                <a16:creationId xmlns:a16="http://schemas.microsoft.com/office/drawing/2014/main" id="{7063A477-C22E-404E-9758-2602E0817CE3}"/>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38" name="object 58">
            <a:extLst>
              <a:ext uri="{FF2B5EF4-FFF2-40B4-BE49-F238E27FC236}">
                <a16:creationId xmlns:a16="http://schemas.microsoft.com/office/drawing/2014/main" id="{833ABC2B-5927-4B9B-91EA-78C5D3246646}"/>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39" name="object 58">
            <a:extLst>
              <a:ext uri="{FF2B5EF4-FFF2-40B4-BE49-F238E27FC236}">
                <a16:creationId xmlns:a16="http://schemas.microsoft.com/office/drawing/2014/main" id="{394470E3-FF97-4A5D-B78F-61A295800A9B}"/>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40" name="object 58">
            <a:extLst>
              <a:ext uri="{FF2B5EF4-FFF2-40B4-BE49-F238E27FC236}">
                <a16:creationId xmlns:a16="http://schemas.microsoft.com/office/drawing/2014/main" id="{27EB0E42-6261-49F3-A8C1-62D4E36B614F}"/>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41" name="object 58">
            <a:extLst>
              <a:ext uri="{FF2B5EF4-FFF2-40B4-BE49-F238E27FC236}">
                <a16:creationId xmlns:a16="http://schemas.microsoft.com/office/drawing/2014/main" id="{9D7839EE-7636-4913-8675-99D4D4239F6B}"/>
              </a:ext>
            </a:extLst>
          </p:cNvPr>
          <p:cNvSpPr txBox="1"/>
          <p:nvPr/>
        </p:nvSpPr>
        <p:spPr>
          <a:xfrm>
            <a:off x="7619203" y="5015421"/>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42" name="object 58">
            <a:extLst>
              <a:ext uri="{FF2B5EF4-FFF2-40B4-BE49-F238E27FC236}">
                <a16:creationId xmlns:a16="http://schemas.microsoft.com/office/drawing/2014/main" id="{A77FD1A6-3814-4EC9-8D85-4415E134A9AC}"/>
              </a:ext>
            </a:extLst>
          </p:cNvPr>
          <p:cNvSpPr txBox="1"/>
          <p:nvPr/>
        </p:nvSpPr>
        <p:spPr>
          <a:xfrm>
            <a:off x="8774233" y="5015421"/>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43" name="object 58">
            <a:extLst>
              <a:ext uri="{FF2B5EF4-FFF2-40B4-BE49-F238E27FC236}">
                <a16:creationId xmlns:a16="http://schemas.microsoft.com/office/drawing/2014/main" id="{A15B9A90-8339-4AE2-900E-2C3CB2826B66}"/>
              </a:ext>
            </a:extLst>
          </p:cNvPr>
          <p:cNvSpPr txBox="1"/>
          <p:nvPr/>
        </p:nvSpPr>
        <p:spPr>
          <a:xfrm>
            <a:off x="8118100" y="6249238"/>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13.5–15.5%</a:t>
            </a:r>
          </a:p>
        </p:txBody>
      </p:sp>
      <p:sp>
        <p:nvSpPr>
          <p:cNvPr id="44" name="object 58">
            <a:extLst>
              <a:ext uri="{FF2B5EF4-FFF2-40B4-BE49-F238E27FC236}">
                <a16:creationId xmlns:a16="http://schemas.microsoft.com/office/drawing/2014/main" id="{46E94889-F75C-4C32-A26B-7B9F72856A5C}"/>
              </a:ext>
            </a:extLst>
          </p:cNvPr>
          <p:cNvSpPr txBox="1"/>
          <p:nvPr/>
        </p:nvSpPr>
        <p:spPr>
          <a:xfrm>
            <a:off x="9154127" y="6249238"/>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45" name="object 58">
            <a:extLst>
              <a:ext uri="{FF2B5EF4-FFF2-40B4-BE49-F238E27FC236}">
                <a16:creationId xmlns:a16="http://schemas.microsoft.com/office/drawing/2014/main" id="{EFC62D4A-3235-4D7E-8968-3D20793BE99C}"/>
              </a:ext>
            </a:extLst>
          </p:cNvPr>
          <p:cNvSpPr txBox="1"/>
          <p:nvPr/>
        </p:nvSpPr>
        <p:spPr>
          <a:xfrm>
            <a:off x="6873331" y="6249238"/>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
        <p:nvSpPr>
          <p:cNvPr id="46" name="object 58">
            <a:extLst>
              <a:ext uri="{FF2B5EF4-FFF2-40B4-BE49-F238E27FC236}">
                <a16:creationId xmlns:a16="http://schemas.microsoft.com/office/drawing/2014/main" id="{D2151422-50D8-4C0D-A4B3-B39B95618E7A}"/>
              </a:ext>
            </a:extLst>
          </p:cNvPr>
          <p:cNvSpPr txBox="1"/>
          <p:nvPr/>
        </p:nvSpPr>
        <p:spPr>
          <a:xfrm>
            <a:off x="6215438" y="57990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Tree>
    <p:extLst>
      <p:ext uri="{BB962C8B-B14F-4D97-AF65-F5344CB8AC3E}">
        <p14:creationId xmlns:p14="http://schemas.microsoft.com/office/powerpoint/2010/main" val="242003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1370E774-BC3D-4E2F-974C-DC86CE2017D4}"/>
              </a:ext>
            </a:extLst>
          </p:cNvPr>
          <p:cNvSpPr txBox="1"/>
          <p:nvPr/>
        </p:nvSpPr>
        <p:spPr>
          <a:xfrm rot="21013101">
            <a:off x="1577555" y="3254795"/>
            <a:ext cx="3041566" cy="912429"/>
          </a:xfrm>
          <a:prstGeom prst="rect">
            <a:avLst/>
          </a:prstGeom>
        </p:spPr>
        <p:txBody>
          <a:bodyPr vert="horz" wrap="square" lIns="0" tIns="12065" rIns="0" bIns="0" rtlCol="0">
            <a:spAutoFit/>
          </a:bodyPr>
          <a:lstStyle/>
          <a:p>
            <a:pPr algn="ctr" defTabSz="914217">
              <a:lnSpc>
                <a:spcPct val="80000"/>
              </a:lnSpc>
            </a:pPr>
            <a:r>
              <a:rPr lang="ja-JP" altLang="en-US" b="1">
                <a:solidFill>
                  <a:schemeClr val="bg1"/>
                </a:solidFill>
                <a:latin typeface="Mistral" panose="03090702030407020403" pitchFamily="66" charset="0"/>
                <a:cs typeface="Colors Of Autumn"/>
              </a:rPr>
              <a:t>リッチで華やかなスタイルで </a:t>
            </a:r>
          </a:p>
          <a:p>
            <a:pPr algn="ctr" defTabSz="914217">
              <a:lnSpc>
                <a:spcPct val="80000"/>
              </a:lnSpc>
            </a:pPr>
            <a:r>
              <a:rPr lang="ja-JP" altLang="en-US" b="1">
                <a:solidFill>
                  <a:schemeClr val="bg1"/>
                </a:solidFill>
                <a:latin typeface="Mistral" panose="03090702030407020403" pitchFamily="66" charset="0"/>
                <a:cs typeface="Colors Of Autumn"/>
              </a:rPr>
              <a:t>クナワラやマーガレット・リヴァーに比べ、果実味が豊かでタンニンがソフト。</a:t>
            </a:r>
            <a:endParaRPr lang="ja-JP" altLang="en-US" b="1" dirty="0">
              <a:solidFill>
                <a:schemeClr val="bg1"/>
              </a:solidFill>
              <a:latin typeface="Mistral" panose="03090702030407020403" pitchFamily="66" charset="0"/>
              <a:cs typeface="Colors Of Autumn"/>
            </a:endParaRPr>
          </a:p>
        </p:txBody>
      </p:sp>
      <p:sp>
        <p:nvSpPr>
          <p:cNvPr id="8" name="object 58">
            <a:extLst>
              <a:ext uri="{FF2B5EF4-FFF2-40B4-BE49-F238E27FC236}">
                <a16:creationId xmlns:a16="http://schemas.microsoft.com/office/drawing/2014/main" id="{9710BA11-25F3-4CE0-BD42-BF555F8A7D7F}"/>
              </a:ext>
            </a:extLst>
          </p:cNvPr>
          <p:cNvSpPr txBox="1"/>
          <p:nvPr/>
        </p:nvSpPr>
        <p:spPr>
          <a:xfrm>
            <a:off x="7241885" y="5243199"/>
            <a:ext cx="2387836" cy="1479251"/>
          </a:xfrm>
          <a:prstGeom prst="rect">
            <a:avLst/>
          </a:prstGeom>
        </p:spPr>
        <p:txBody>
          <a:bodyPr vert="horz" wrap="square" lIns="0" tIns="17145" rIns="0" bIns="0" rtlCol="0" anchor="ctr" anchorCtr="0">
            <a:spAutoFit/>
          </a:bodyPr>
          <a:lstStyle/>
          <a:p>
            <a:pPr marL="180975" indent="-180975">
              <a:spcAft>
                <a:spcPts val="600"/>
              </a:spcAft>
              <a:buClr>
                <a:srgbClr val="F40000"/>
              </a:buClr>
              <a:buFont typeface="Arial" panose="020B0604020202020204" pitchFamily="34" charset="0"/>
              <a:buChar char="-"/>
            </a:pPr>
            <a:r>
              <a:rPr lang="ja-JP" altLang="en-US" sz="1500">
                <a:cs typeface="Hellix SemiBold"/>
              </a:rPr>
              <a:t>カシス</a:t>
            </a:r>
          </a:p>
          <a:p>
            <a:pPr marL="180975" indent="-180975">
              <a:spcAft>
                <a:spcPts val="600"/>
              </a:spcAft>
              <a:buClr>
                <a:srgbClr val="F40000"/>
              </a:buClr>
              <a:buFont typeface="Arial" panose="020B0604020202020204" pitchFamily="34" charset="0"/>
              <a:buChar char="-"/>
            </a:pPr>
            <a:r>
              <a:rPr lang="ja-JP" altLang="en-US" sz="1500">
                <a:cs typeface="Hellix SemiBold"/>
              </a:rPr>
              <a:t>ブラックベリー</a:t>
            </a:r>
          </a:p>
          <a:p>
            <a:pPr marL="180975" indent="-180975">
              <a:spcAft>
                <a:spcPts val="600"/>
              </a:spcAft>
              <a:buClr>
                <a:srgbClr val="F40000"/>
              </a:buClr>
              <a:buFont typeface="Arial" panose="020B0604020202020204" pitchFamily="34" charset="0"/>
              <a:buChar char="-"/>
            </a:pPr>
            <a:r>
              <a:rPr lang="ja-JP" altLang="en-US" sz="1500">
                <a:cs typeface="Hellix SemiBold"/>
              </a:rPr>
              <a:t>プルーン</a:t>
            </a:r>
          </a:p>
          <a:p>
            <a:pPr marL="180975" indent="-180975">
              <a:spcAft>
                <a:spcPts val="600"/>
              </a:spcAft>
              <a:buClr>
                <a:srgbClr val="F40000"/>
              </a:buClr>
              <a:buFont typeface="Arial" panose="020B0604020202020204" pitchFamily="34" charset="0"/>
              <a:buChar char="-"/>
            </a:pPr>
            <a:r>
              <a:rPr lang="ja-JP" altLang="en-US" sz="1500">
                <a:cs typeface="Hellix SemiBold"/>
              </a:rPr>
              <a:t>ブラックオリーブ</a:t>
            </a:r>
          </a:p>
          <a:p>
            <a:pPr marL="180975" indent="-180975">
              <a:spcAft>
                <a:spcPts val="600"/>
              </a:spcAft>
              <a:buClr>
                <a:srgbClr val="F40000"/>
              </a:buClr>
              <a:buFont typeface="Arial" panose="020B0604020202020204" pitchFamily="34" charset="0"/>
              <a:buChar char="-"/>
            </a:pPr>
            <a:r>
              <a:rPr lang="ja-JP" altLang="en-US" sz="1500">
                <a:cs typeface="Hellix SemiBold"/>
              </a:rPr>
              <a:t>ユーカリ</a:t>
            </a:r>
            <a:endParaRPr lang="en-US" sz="1500" dirty="0">
              <a:cs typeface="Hellix SemiBold"/>
            </a:endParaRPr>
          </a:p>
        </p:txBody>
      </p:sp>
      <p:sp>
        <p:nvSpPr>
          <p:cNvPr id="9" name="object 58">
            <a:extLst>
              <a:ext uri="{FF2B5EF4-FFF2-40B4-BE49-F238E27FC236}">
                <a16:creationId xmlns:a16="http://schemas.microsoft.com/office/drawing/2014/main" id="{D42E4918-88E1-427A-A035-75EB2DF63ECA}"/>
              </a:ext>
            </a:extLst>
          </p:cNvPr>
          <p:cNvSpPr txBox="1"/>
          <p:nvPr/>
        </p:nvSpPr>
        <p:spPr>
          <a:xfrm>
            <a:off x="7526663" y="4168297"/>
            <a:ext cx="2432218" cy="272363"/>
          </a:xfrm>
          <a:prstGeom prst="rect">
            <a:avLst/>
          </a:prstGeom>
        </p:spPr>
        <p:txBody>
          <a:bodyPr vert="horz" wrap="square" lIns="0" tIns="17145" rIns="0" bIns="0" rtlCol="0">
            <a:spAutoFit/>
          </a:bodyPr>
          <a:lstStyle/>
          <a:p>
            <a:pPr algn="ctr">
              <a:buClr>
                <a:srgbClr val="F40000"/>
              </a:buClr>
            </a:pPr>
            <a:r>
              <a:rPr lang="en-US" sz="1600" b="1" dirty="0" err="1">
                <a:cs typeface="Hellix SemiBold"/>
              </a:rPr>
              <a:t>時にはブレンドにも</a:t>
            </a:r>
            <a:endParaRPr lang="en-US" sz="1600" b="1" dirty="0">
              <a:cs typeface="Hellix SemiBold"/>
            </a:endParaRPr>
          </a:p>
        </p:txBody>
      </p:sp>
      <p:sp>
        <p:nvSpPr>
          <p:cNvPr id="10" name="object 58">
            <a:extLst>
              <a:ext uri="{FF2B5EF4-FFF2-40B4-BE49-F238E27FC236}">
                <a16:creationId xmlns:a16="http://schemas.microsoft.com/office/drawing/2014/main" id="{7D504CE9-0471-44DA-A83C-90062D5BE74A}"/>
              </a:ext>
            </a:extLst>
          </p:cNvPr>
          <p:cNvSpPr txBox="1"/>
          <p:nvPr/>
        </p:nvSpPr>
        <p:spPr>
          <a:xfrm>
            <a:off x="7624553" y="4396274"/>
            <a:ext cx="2385452" cy="509755"/>
          </a:xfrm>
          <a:prstGeom prst="rect">
            <a:avLst/>
          </a:prstGeom>
        </p:spPr>
        <p:txBody>
          <a:bodyPr vert="horz" wrap="square" lIns="0" tIns="17145" rIns="0" bIns="0" rtlCol="0" anchor="t" anchorCtr="0">
            <a:spAutoFit/>
          </a:bodyPr>
          <a:lstStyle/>
          <a:p>
            <a:pPr>
              <a:buClr>
                <a:srgbClr val="F40000"/>
              </a:buClr>
            </a:pPr>
            <a:r>
              <a:rPr lang="en-AU" sz="1600" dirty="0" err="1">
                <a:cs typeface="Hellix SemiBold"/>
              </a:rPr>
              <a:t>シラーズなど他の品種とブレンドされる</a:t>
            </a:r>
            <a:endParaRPr lang="en-AU" sz="1600" dirty="0">
              <a:cs typeface="Hellix SemiBold"/>
            </a:endParaRPr>
          </a:p>
        </p:txBody>
      </p:sp>
      <p:sp>
        <p:nvSpPr>
          <p:cNvPr id="11" name="object 58">
            <a:extLst>
              <a:ext uri="{FF2B5EF4-FFF2-40B4-BE49-F238E27FC236}">
                <a16:creationId xmlns:a16="http://schemas.microsoft.com/office/drawing/2014/main" id="{ACD1A986-E249-4D46-83C1-66B8691104D5}"/>
              </a:ext>
            </a:extLst>
          </p:cNvPr>
          <p:cNvSpPr txBox="1"/>
          <p:nvPr/>
        </p:nvSpPr>
        <p:spPr>
          <a:xfrm>
            <a:off x="6785459" y="2987305"/>
            <a:ext cx="1305876" cy="599010"/>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r>
              <a:rPr lang="en-AU" sz="1400" dirty="0" err="1"/>
              <a:t>冷涼な土地とヴィンテージでよく育つ</a:t>
            </a:r>
            <a:endParaRPr lang="en-US" sz="1400" dirty="0"/>
          </a:p>
        </p:txBody>
      </p:sp>
      <p:sp>
        <p:nvSpPr>
          <p:cNvPr id="12" name="object 58">
            <a:extLst>
              <a:ext uri="{FF2B5EF4-FFF2-40B4-BE49-F238E27FC236}">
                <a16:creationId xmlns:a16="http://schemas.microsoft.com/office/drawing/2014/main" id="{2C49F51C-418B-433D-9CDD-5CD261EF22D0}"/>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13" name="object 37">
            <a:extLst>
              <a:ext uri="{FF2B5EF4-FFF2-40B4-BE49-F238E27FC236}">
                <a16:creationId xmlns:a16="http://schemas.microsoft.com/office/drawing/2014/main" id="{A079F1C3-207A-46A9-AEA6-A56636DB888B}"/>
              </a:ext>
            </a:extLst>
          </p:cNvPr>
          <p:cNvSpPr txBox="1">
            <a:spLocks/>
          </p:cNvSpPr>
          <p:nvPr/>
        </p:nvSpPr>
        <p:spPr>
          <a:xfrm>
            <a:off x="331856" y="794718"/>
            <a:ext cx="6777281" cy="1586332"/>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75000"/>
              </a:lnSpc>
              <a:tabLst>
                <a:tab pos="3303270" algn="l"/>
                <a:tab pos="8077200" algn="l"/>
              </a:tabLst>
              <a:defRPr/>
            </a:pPr>
            <a:r>
              <a:rPr lang="en-US" sz="6500" kern="0" spc="600" dirty="0" err="1">
                <a:solidFill>
                  <a:schemeClr val="accent1"/>
                </a:solidFill>
                <a:latin typeface="+mj-lt"/>
              </a:rPr>
              <a:t>カベルネ</a:t>
            </a:r>
            <a:r>
              <a:rPr lang="en-US" sz="6500" kern="0" spc="600" dirty="0">
                <a:solidFill>
                  <a:schemeClr val="accent1"/>
                </a:solidFill>
                <a:latin typeface="+mj-lt"/>
              </a:rPr>
              <a:t>・</a:t>
            </a:r>
          </a:p>
          <a:p>
            <a:pPr lvl="0">
              <a:lnSpc>
                <a:spcPct val="75000"/>
              </a:lnSpc>
              <a:tabLst>
                <a:tab pos="3303270" algn="l"/>
                <a:tab pos="8077200" algn="l"/>
              </a:tabLst>
              <a:defRPr/>
            </a:pPr>
            <a:r>
              <a:rPr lang="en-US" sz="6500" kern="0" spc="600" dirty="0" err="1">
                <a:solidFill>
                  <a:schemeClr val="accent1"/>
                </a:solidFill>
                <a:latin typeface="+mj-lt"/>
              </a:rPr>
              <a:t>ソーヴィニヨン</a:t>
            </a:r>
            <a:endParaRPr lang="en-US" sz="6500" kern="0" spc="600" dirty="0">
              <a:solidFill>
                <a:schemeClr val="accent1"/>
              </a:solidFill>
              <a:latin typeface="+mj-lt"/>
            </a:endParaRPr>
          </a:p>
        </p:txBody>
      </p:sp>
      <p:sp>
        <p:nvSpPr>
          <p:cNvPr id="14" name="TextBox 13">
            <a:extLst>
              <a:ext uri="{FF2B5EF4-FFF2-40B4-BE49-F238E27FC236}">
                <a16:creationId xmlns:a16="http://schemas.microsoft.com/office/drawing/2014/main" id="{A96FAB20-AF9C-4208-B0C0-52D67550FC9B}"/>
              </a:ext>
            </a:extLst>
          </p:cNvPr>
          <p:cNvSpPr txBox="1"/>
          <p:nvPr/>
        </p:nvSpPr>
        <p:spPr>
          <a:xfrm>
            <a:off x="852561" y="5676269"/>
            <a:ext cx="1831645" cy="923925"/>
          </a:xfrm>
          <a:prstGeom prst="rect">
            <a:avLst/>
          </a:prstGeom>
          <a:noFill/>
        </p:spPr>
        <p:txBody>
          <a:bodyPr wrap="none" lIns="0" tIns="0" rIns="0" bIns="0" rtlCol="0">
            <a:noAutofit/>
          </a:bodyPr>
          <a:lstStyle/>
          <a:p>
            <a:pPr lvl="0">
              <a:lnSpc>
                <a:spcPct val="80000"/>
              </a:lnSpc>
              <a:defRPr/>
            </a:pPr>
            <a:r>
              <a:rPr lang="en-AU" sz="8800" b="1" dirty="0"/>
              <a:t>10</a:t>
            </a:r>
            <a:r>
              <a:rPr lang="en-AU" sz="8000" b="1" baseline="30000" dirty="0"/>
              <a:t>%</a:t>
            </a:r>
            <a:endParaRPr kumimoji="0" lang="en-AU" sz="7000" b="0" i="0" u="none" strike="noStrike" kern="1200" cap="none" spc="0" normalizeH="0" baseline="30000" noProof="0" dirty="0">
              <a:ln>
                <a:noFill/>
              </a:ln>
              <a:effectLst/>
              <a:uLnTx/>
              <a:uFillTx/>
              <a:latin typeface="Arial" panose="020B0604020202020204"/>
            </a:endParaRPr>
          </a:p>
        </p:txBody>
      </p:sp>
      <p:sp>
        <p:nvSpPr>
          <p:cNvPr id="15" name="object 58">
            <a:extLst>
              <a:ext uri="{FF2B5EF4-FFF2-40B4-BE49-F238E27FC236}">
                <a16:creationId xmlns:a16="http://schemas.microsoft.com/office/drawing/2014/main" id="{25E65DFB-A873-4D99-959D-1CEABD41CEDF}"/>
              </a:ext>
            </a:extLst>
          </p:cNvPr>
          <p:cNvSpPr txBox="1"/>
          <p:nvPr/>
        </p:nvSpPr>
        <p:spPr>
          <a:xfrm>
            <a:off x="2764952" y="5813919"/>
            <a:ext cx="1158120" cy="571310"/>
          </a:xfrm>
          <a:prstGeom prst="rect">
            <a:avLst/>
          </a:prstGeom>
        </p:spPr>
        <p:txBody>
          <a:bodyPr vert="horz" wrap="square" lIns="0" tIns="17145" rIns="0" bIns="0" rtlCol="0" anchor="t" anchorCtr="0">
            <a:spAutoFit/>
          </a:bodyPr>
          <a:lstStyle/>
          <a:p>
            <a:pPr lvl="0" algn="ctr">
              <a:lnSpc>
                <a:spcPct val="90000"/>
              </a:lnSpc>
              <a:buClr>
                <a:srgbClr val="F40000"/>
              </a:buClr>
              <a:defRPr/>
            </a:pPr>
            <a:r>
              <a:rPr lang="en-AU" sz="2000" b="1" dirty="0" err="1">
                <a:solidFill>
                  <a:schemeClr val="accent1"/>
                </a:solidFill>
                <a:cs typeface="Hellix SemiBold"/>
              </a:rPr>
              <a:t>年間総破砕量の</a:t>
            </a:r>
            <a:endParaRPr lang="en-AU" sz="2000" b="1" dirty="0">
              <a:solidFill>
                <a:schemeClr val="accent1"/>
              </a:solidFill>
              <a:cs typeface="Hellix SemiBold"/>
            </a:endParaRPr>
          </a:p>
        </p:txBody>
      </p:sp>
      <p:sp>
        <p:nvSpPr>
          <p:cNvPr id="16" name="object 58">
            <a:extLst>
              <a:ext uri="{FF2B5EF4-FFF2-40B4-BE49-F238E27FC236}">
                <a16:creationId xmlns:a16="http://schemas.microsoft.com/office/drawing/2014/main" id="{1F13E6B4-B8C3-47BA-BE3A-4D5450C3E22F}"/>
              </a:ext>
            </a:extLst>
          </p:cNvPr>
          <p:cNvSpPr txBox="1"/>
          <p:nvPr/>
        </p:nvSpPr>
        <p:spPr>
          <a:xfrm>
            <a:off x="1121157" y="5323673"/>
            <a:ext cx="2885405" cy="225062"/>
          </a:xfrm>
          <a:prstGeom prst="rect">
            <a:avLst/>
          </a:prstGeom>
        </p:spPr>
        <p:txBody>
          <a:bodyPr vert="horz" wrap="non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gn="l"/>
            <a:r>
              <a:rPr lang="en-AU" sz="1500" b="0" dirty="0">
                <a:solidFill>
                  <a:schemeClr val="tx1"/>
                </a:solidFill>
              </a:rPr>
              <a:t>２番目に多く植えられている品種</a:t>
            </a:r>
          </a:p>
        </p:txBody>
      </p:sp>
    </p:spTree>
    <p:extLst>
      <p:ext uri="{BB962C8B-B14F-4D97-AF65-F5344CB8AC3E}">
        <p14:creationId xmlns:p14="http://schemas.microsoft.com/office/powerpoint/2010/main" val="11846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3BBBB4C0-81C4-4BA6-B84A-FB265BE7639B}"/>
              </a:ext>
            </a:extLst>
          </p:cNvPr>
          <p:cNvSpPr txBox="1"/>
          <p:nvPr/>
        </p:nvSpPr>
        <p:spPr>
          <a:xfrm>
            <a:off x="-1" y="308737"/>
            <a:ext cx="10691813" cy="1000915"/>
          </a:xfrm>
          <a:prstGeom prst="rect">
            <a:avLst/>
          </a:prstGeom>
        </p:spPr>
        <p:txBody>
          <a:bodyPr vert="horz" wrap="none" lIns="0" tIns="15875" rIns="0" bIns="0" rtlCol="0">
            <a:noAutofit/>
          </a:bodyPr>
          <a:lstStyle/>
          <a:p>
            <a:pPr algn="ctr">
              <a:lnSpc>
                <a:spcPct val="80000"/>
              </a:lnSpc>
            </a:pPr>
            <a:r>
              <a:rPr lang="en-AU" sz="7500" b="1" spc="400" dirty="0" err="1">
                <a:latin typeface="+mj-lt"/>
                <a:cs typeface="Hellix"/>
              </a:rPr>
              <a:t>オーストラリア</a:t>
            </a:r>
            <a:endParaRPr sz="7500" spc="400" dirty="0">
              <a:latin typeface="+mj-lt"/>
              <a:cs typeface="Hellix"/>
            </a:endParaRPr>
          </a:p>
        </p:txBody>
      </p:sp>
      <p:sp>
        <p:nvSpPr>
          <p:cNvPr id="4" name="object 11">
            <a:extLst>
              <a:ext uri="{FF2B5EF4-FFF2-40B4-BE49-F238E27FC236}">
                <a16:creationId xmlns:a16="http://schemas.microsoft.com/office/drawing/2014/main" id="{3A92B284-D0FE-4DE0-B349-A5C1F69A1D98}"/>
              </a:ext>
            </a:extLst>
          </p:cNvPr>
          <p:cNvSpPr txBox="1"/>
          <p:nvPr/>
        </p:nvSpPr>
        <p:spPr>
          <a:xfrm>
            <a:off x="2576016" y="3973562"/>
            <a:ext cx="1197331" cy="16350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dirty="0" err="1">
                <a:solidFill>
                  <a:schemeClr val="bg1"/>
                </a:solidFill>
              </a:rPr>
              <a:t>西オーストラリア</a:t>
            </a:r>
            <a:endParaRPr lang="en-AU" dirty="0">
              <a:solidFill>
                <a:schemeClr val="bg1"/>
              </a:solidFill>
            </a:endParaRPr>
          </a:p>
        </p:txBody>
      </p:sp>
      <p:sp>
        <p:nvSpPr>
          <p:cNvPr id="5" name="object 12">
            <a:extLst>
              <a:ext uri="{FF2B5EF4-FFF2-40B4-BE49-F238E27FC236}">
                <a16:creationId xmlns:a16="http://schemas.microsoft.com/office/drawing/2014/main" id="{C7604E2E-DC48-4E39-A001-277D6F22CF1F}"/>
              </a:ext>
            </a:extLst>
          </p:cNvPr>
          <p:cNvSpPr txBox="1"/>
          <p:nvPr/>
        </p:nvSpPr>
        <p:spPr>
          <a:xfrm>
            <a:off x="1954364" y="6947173"/>
            <a:ext cx="573875" cy="157735"/>
          </a:xfrm>
          <a:prstGeom prst="rect">
            <a:avLst/>
          </a:prstGeom>
        </p:spPr>
        <p:txBody>
          <a:bodyPr vert="horz" wrap="none" lIns="0" tIns="11430" rIns="0" bIns="0" rtlCol="0">
            <a:spAutoFit/>
          </a:bodyPr>
          <a:lstStyle/>
          <a:p>
            <a:pPr algn="ctr"/>
            <a:r>
              <a:rPr lang="en-AU" sz="950" dirty="0">
                <a:cs typeface="Hellix"/>
              </a:rPr>
              <a:t>Kilometres</a:t>
            </a:r>
          </a:p>
        </p:txBody>
      </p:sp>
      <p:sp>
        <p:nvSpPr>
          <p:cNvPr id="6" name="object 13">
            <a:extLst>
              <a:ext uri="{FF2B5EF4-FFF2-40B4-BE49-F238E27FC236}">
                <a16:creationId xmlns:a16="http://schemas.microsoft.com/office/drawing/2014/main" id="{4F9007B7-80A8-49C2-B289-7C41F7B8E25D}"/>
              </a:ext>
            </a:extLst>
          </p:cNvPr>
          <p:cNvSpPr txBox="1"/>
          <p:nvPr/>
        </p:nvSpPr>
        <p:spPr>
          <a:xfrm>
            <a:off x="1895478" y="6658929"/>
            <a:ext cx="67326" cy="157735"/>
          </a:xfrm>
          <a:prstGeom prst="rect">
            <a:avLst/>
          </a:prstGeom>
        </p:spPr>
        <p:txBody>
          <a:bodyPr vert="horz" wrap="none" lIns="0" tIns="11430" rIns="0" bIns="0" rtlCol="0">
            <a:spAutoFit/>
          </a:bodyPr>
          <a:lstStyle/>
          <a:p>
            <a:pPr algn="ctr"/>
            <a:r>
              <a:rPr lang="en-AU" sz="950" b="1">
                <a:cs typeface="Hellix SemiBold"/>
              </a:rPr>
              <a:t>0</a:t>
            </a:r>
            <a:endParaRPr lang="en-AU" sz="950">
              <a:cs typeface="Hellix SemiBold"/>
            </a:endParaRPr>
          </a:p>
        </p:txBody>
      </p:sp>
      <p:sp>
        <p:nvSpPr>
          <p:cNvPr id="7" name="object 14">
            <a:extLst>
              <a:ext uri="{FF2B5EF4-FFF2-40B4-BE49-F238E27FC236}">
                <a16:creationId xmlns:a16="http://schemas.microsoft.com/office/drawing/2014/main" id="{6C17626D-617C-47D6-9104-43C981AC34A1}"/>
              </a:ext>
            </a:extLst>
          </p:cNvPr>
          <p:cNvSpPr txBox="1"/>
          <p:nvPr/>
        </p:nvSpPr>
        <p:spPr>
          <a:xfrm>
            <a:off x="2475027" y="6658929"/>
            <a:ext cx="201978" cy="157735"/>
          </a:xfrm>
          <a:prstGeom prst="rect">
            <a:avLst/>
          </a:prstGeom>
        </p:spPr>
        <p:txBody>
          <a:bodyPr vert="horz" wrap="none" lIns="0" tIns="11430" rIns="0" bIns="0" rtlCol="0">
            <a:spAutoFit/>
          </a:bodyPr>
          <a:lstStyle/>
          <a:p>
            <a:pPr algn="ctr"/>
            <a:r>
              <a:rPr lang="en-AU" sz="950" b="1" dirty="0">
                <a:cs typeface="Hellix SemiBold"/>
              </a:rPr>
              <a:t>500</a:t>
            </a:r>
            <a:endParaRPr lang="en-AU" sz="950" dirty="0">
              <a:cs typeface="Hellix SemiBold"/>
            </a:endParaRPr>
          </a:p>
        </p:txBody>
      </p:sp>
      <p:sp>
        <p:nvSpPr>
          <p:cNvPr id="8" name="object 15">
            <a:extLst>
              <a:ext uri="{FF2B5EF4-FFF2-40B4-BE49-F238E27FC236}">
                <a16:creationId xmlns:a16="http://schemas.microsoft.com/office/drawing/2014/main" id="{4301308A-78E2-46C7-9827-226CA5192B4A}"/>
              </a:ext>
            </a:extLst>
          </p:cNvPr>
          <p:cNvSpPr txBox="1"/>
          <p:nvPr/>
        </p:nvSpPr>
        <p:spPr>
          <a:xfrm>
            <a:off x="4668554" y="2856888"/>
            <a:ext cx="836896" cy="309700"/>
          </a:xfrm>
          <a:prstGeom prst="rect">
            <a:avLst/>
          </a:prstGeom>
        </p:spPr>
        <p:txBody>
          <a:bodyPr vert="horz" wrap="square" lIns="0" tIns="17145" rIns="0" bIns="0" rtlCol="0">
            <a:spAutoFit/>
          </a:bodyPr>
          <a:lstStyle/>
          <a:p>
            <a:r>
              <a:rPr lang="en-AU" sz="950" b="1" dirty="0" err="1">
                <a:solidFill>
                  <a:schemeClr val="bg1"/>
                </a:solidFill>
                <a:cs typeface="Hellix"/>
              </a:rPr>
              <a:t>ノーザン</a:t>
            </a:r>
            <a:r>
              <a:rPr lang="en-AU" sz="950" b="1" dirty="0">
                <a:solidFill>
                  <a:schemeClr val="bg1"/>
                </a:solidFill>
                <a:cs typeface="Hellix"/>
              </a:rPr>
              <a:t>・</a:t>
            </a:r>
          </a:p>
          <a:p>
            <a:r>
              <a:rPr lang="en-AU" sz="950" b="1" dirty="0" err="1">
                <a:solidFill>
                  <a:schemeClr val="bg1"/>
                </a:solidFill>
                <a:cs typeface="Hellix"/>
              </a:rPr>
              <a:t>テリトリ</a:t>
            </a:r>
            <a:r>
              <a:rPr lang="en-AU" sz="950" b="1" dirty="0">
                <a:solidFill>
                  <a:schemeClr val="bg1"/>
                </a:solidFill>
                <a:cs typeface="Hellix"/>
              </a:rPr>
              <a:t>ー</a:t>
            </a:r>
            <a:endParaRPr lang="en-AU" sz="950" dirty="0">
              <a:solidFill>
                <a:schemeClr val="bg1"/>
              </a:solidFill>
              <a:cs typeface="Hellix"/>
            </a:endParaRPr>
          </a:p>
        </p:txBody>
      </p:sp>
      <p:sp>
        <p:nvSpPr>
          <p:cNvPr id="9" name="object 17">
            <a:extLst>
              <a:ext uri="{FF2B5EF4-FFF2-40B4-BE49-F238E27FC236}">
                <a16:creationId xmlns:a16="http://schemas.microsoft.com/office/drawing/2014/main" id="{F5BAF8AE-702B-48A2-A011-AB7A47857DE2}"/>
              </a:ext>
            </a:extLst>
          </p:cNvPr>
          <p:cNvSpPr txBox="1"/>
          <p:nvPr/>
        </p:nvSpPr>
        <p:spPr>
          <a:xfrm>
            <a:off x="4668554" y="4327102"/>
            <a:ext cx="1046446" cy="163506"/>
          </a:xfrm>
          <a:prstGeom prst="rect">
            <a:avLst/>
          </a:prstGeom>
        </p:spPr>
        <p:txBody>
          <a:bodyPr vert="horz" wrap="square" lIns="0" tIns="17145" rIns="0" bIns="0" rtlCol="0">
            <a:spAutoFit/>
          </a:bodyPr>
          <a:lstStyle/>
          <a:p>
            <a:r>
              <a:rPr lang="en-AU" sz="950" b="1" dirty="0" err="1">
                <a:solidFill>
                  <a:schemeClr val="bg1"/>
                </a:solidFill>
                <a:cs typeface="Hellix"/>
              </a:rPr>
              <a:t>南オーストラリア</a:t>
            </a:r>
            <a:endParaRPr sz="950" dirty="0">
              <a:solidFill>
                <a:schemeClr val="bg1"/>
              </a:solidFill>
              <a:cs typeface="Hellix"/>
            </a:endParaRPr>
          </a:p>
        </p:txBody>
      </p:sp>
      <p:sp>
        <p:nvSpPr>
          <p:cNvPr id="10" name="object 19">
            <a:extLst>
              <a:ext uri="{FF2B5EF4-FFF2-40B4-BE49-F238E27FC236}">
                <a16:creationId xmlns:a16="http://schemas.microsoft.com/office/drawing/2014/main" id="{F492E6EB-851C-4095-A6D9-BD55208B9583}"/>
              </a:ext>
            </a:extLst>
          </p:cNvPr>
          <p:cNvSpPr txBox="1"/>
          <p:nvPr/>
        </p:nvSpPr>
        <p:spPr>
          <a:xfrm>
            <a:off x="6173483" y="3396412"/>
            <a:ext cx="979792" cy="163506"/>
          </a:xfrm>
          <a:prstGeom prst="rect">
            <a:avLst/>
          </a:prstGeom>
        </p:spPr>
        <p:txBody>
          <a:bodyPr vert="horz" wrap="square" lIns="0" tIns="17145" rIns="0" bIns="0" rtlCol="0">
            <a:spAutoFit/>
          </a:bodyPr>
          <a:lstStyle/>
          <a:p>
            <a:pPr algn="ctr"/>
            <a:r>
              <a:rPr lang="en-AU" sz="950" b="1" dirty="0" err="1">
                <a:solidFill>
                  <a:schemeClr val="bg1"/>
                </a:solidFill>
                <a:cs typeface="Hellix"/>
              </a:rPr>
              <a:t>クィーンズランド</a:t>
            </a:r>
            <a:endParaRPr lang="en-AU" sz="950" dirty="0">
              <a:solidFill>
                <a:schemeClr val="bg1"/>
              </a:solidFill>
              <a:cs typeface="Hellix"/>
            </a:endParaRPr>
          </a:p>
        </p:txBody>
      </p:sp>
      <p:sp>
        <p:nvSpPr>
          <p:cNvPr id="11" name="object 20">
            <a:extLst>
              <a:ext uri="{FF2B5EF4-FFF2-40B4-BE49-F238E27FC236}">
                <a16:creationId xmlns:a16="http://schemas.microsoft.com/office/drawing/2014/main" id="{F39D3A49-2C3F-4444-86E8-AAEA900E1C2D}"/>
              </a:ext>
            </a:extLst>
          </p:cNvPr>
          <p:cNvSpPr txBox="1"/>
          <p:nvPr/>
        </p:nvSpPr>
        <p:spPr>
          <a:xfrm>
            <a:off x="7033277" y="6871842"/>
            <a:ext cx="699693" cy="169605"/>
          </a:xfrm>
          <a:prstGeom prst="rect">
            <a:avLst/>
          </a:prstGeom>
        </p:spPr>
        <p:txBody>
          <a:bodyPr vert="horz" wrap="square" lIns="0" tIns="17145" rIns="0" bIns="0" rtlCol="0">
            <a:spAutoFit/>
          </a:bodyPr>
          <a:lstStyle/>
          <a:p>
            <a:r>
              <a:rPr lang="en-AU" sz="950" b="1" dirty="0" err="1">
                <a:cs typeface="Hellix"/>
              </a:rPr>
              <a:t>タスマニア</a:t>
            </a:r>
            <a:endParaRPr lang="en-AU" sz="950" dirty="0">
              <a:cs typeface="Hellix"/>
            </a:endParaRPr>
          </a:p>
        </p:txBody>
      </p:sp>
      <p:sp>
        <p:nvSpPr>
          <p:cNvPr id="12" name="object 93">
            <a:extLst>
              <a:ext uri="{FF2B5EF4-FFF2-40B4-BE49-F238E27FC236}">
                <a16:creationId xmlns:a16="http://schemas.microsoft.com/office/drawing/2014/main" id="{03CB1B40-78A7-4164-9720-F94989BE7AF9}"/>
              </a:ext>
            </a:extLst>
          </p:cNvPr>
          <p:cNvSpPr txBox="1"/>
          <p:nvPr/>
        </p:nvSpPr>
        <p:spPr>
          <a:xfrm>
            <a:off x="6167687" y="5091175"/>
            <a:ext cx="1583767" cy="159018"/>
          </a:xfrm>
          <a:prstGeom prst="rect">
            <a:avLst/>
          </a:prstGeom>
        </p:spPr>
        <p:txBody>
          <a:bodyPr vert="horz" wrap="none" lIns="0" tIns="12700" rIns="0" bIns="0" rtlCol="0">
            <a:spAutoFit/>
          </a:bodyPr>
          <a:lstStyle/>
          <a:p>
            <a:pPr algn="ctr"/>
            <a:r>
              <a:rPr lang="en-AU" sz="950" b="1" dirty="0" err="1">
                <a:solidFill>
                  <a:schemeClr val="bg1"/>
                </a:solidFill>
                <a:cs typeface="Hellix"/>
              </a:rPr>
              <a:t>ニュ</a:t>
            </a:r>
            <a:r>
              <a:rPr lang="en-AU" sz="950" b="1" dirty="0">
                <a:solidFill>
                  <a:schemeClr val="bg1"/>
                </a:solidFill>
                <a:cs typeface="Hellix"/>
              </a:rPr>
              <a:t>ー・</a:t>
            </a:r>
            <a:r>
              <a:rPr lang="en-AU" sz="950" b="1" dirty="0" err="1">
                <a:solidFill>
                  <a:schemeClr val="bg1"/>
                </a:solidFill>
                <a:cs typeface="Hellix"/>
              </a:rPr>
              <a:t>サウス・ウェールズ</a:t>
            </a:r>
            <a:endParaRPr sz="1100" dirty="0">
              <a:solidFill>
                <a:schemeClr val="bg1"/>
              </a:solidFill>
              <a:cs typeface="Hellix"/>
            </a:endParaRPr>
          </a:p>
        </p:txBody>
      </p:sp>
      <p:sp>
        <p:nvSpPr>
          <p:cNvPr id="13" name="object 20">
            <a:extLst>
              <a:ext uri="{FF2B5EF4-FFF2-40B4-BE49-F238E27FC236}">
                <a16:creationId xmlns:a16="http://schemas.microsoft.com/office/drawing/2014/main" id="{9E9B5744-BEA0-4BFB-9354-58B4D69D6959}"/>
              </a:ext>
            </a:extLst>
          </p:cNvPr>
          <p:cNvSpPr txBox="1"/>
          <p:nvPr/>
        </p:nvSpPr>
        <p:spPr>
          <a:xfrm>
            <a:off x="6152191" y="5866890"/>
            <a:ext cx="699693" cy="169605"/>
          </a:xfrm>
          <a:prstGeom prst="rect">
            <a:avLst/>
          </a:prstGeom>
        </p:spPr>
        <p:txBody>
          <a:bodyPr vert="horz" wrap="square" lIns="0" tIns="17145" rIns="0" bIns="0" rtlCol="0">
            <a:spAutoFit/>
          </a:bodyPr>
          <a:lstStyle/>
          <a:p>
            <a:r>
              <a:rPr lang="en-AU" sz="950" b="1" dirty="0" err="1">
                <a:solidFill>
                  <a:schemeClr val="bg1"/>
                </a:solidFill>
                <a:cs typeface="Hellix"/>
              </a:rPr>
              <a:t>ビクトリア</a:t>
            </a:r>
            <a:endParaRPr lang="en-AU" sz="950" dirty="0">
              <a:solidFill>
                <a:schemeClr val="bg1"/>
              </a:solidFill>
              <a:cs typeface="Hellix"/>
            </a:endParaRPr>
          </a:p>
        </p:txBody>
      </p:sp>
      <p:sp>
        <p:nvSpPr>
          <p:cNvPr id="14" name="object 58">
            <a:extLst>
              <a:ext uri="{FF2B5EF4-FFF2-40B4-BE49-F238E27FC236}">
                <a16:creationId xmlns:a16="http://schemas.microsoft.com/office/drawing/2014/main" id="{C2D782E4-4F48-474B-8573-1E008C8288C9}"/>
              </a:ext>
            </a:extLst>
          </p:cNvPr>
          <p:cNvSpPr txBox="1"/>
          <p:nvPr/>
        </p:nvSpPr>
        <p:spPr>
          <a:xfrm>
            <a:off x="4344773" y="6184038"/>
            <a:ext cx="1186223" cy="371255"/>
          </a:xfrm>
          <a:prstGeom prst="rect">
            <a:avLst/>
          </a:prstGeom>
        </p:spPr>
        <p:txBody>
          <a:bodyPr vert="horz" wrap="none" lIns="0" tIns="17145" rIns="0" bIns="0" rtlCol="0" anchor="t" anchorCtr="0">
            <a:spAutoFit/>
          </a:bodyPr>
          <a:lstStyle/>
          <a:p>
            <a:pPr algn="r">
              <a:buClr>
                <a:srgbClr val="F40000"/>
              </a:buClr>
            </a:pPr>
            <a:r>
              <a:rPr lang="en-AU" sz="2300" b="1" dirty="0" err="1">
                <a:cs typeface="Hellix SemiBold"/>
              </a:rPr>
              <a:t>バロッサ</a:t>
            </a:r>
            <a:endParaRPr lang="en-US" sz="2300" dirty="0">
              <a:cs typeface="Hellix SemiBold"/>
            </a:endParaRPr>
          </a:p>
        </p:txBody>
      </p:sp>
    </p:spTree>
    <p:extLst>
      <p:ext uri="{BB962C8B-B14F-4D97-AF65-F5344CB8AC3E}">
        <p14:creationId xmlns:p14="http://schemas.microsoft.com/office/powerpoint/2010/main" val="389736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object 58">
            <a:extLst>
              <a:ext uri="{FF2B5EF4-FFF2-40B4-BE49-F238E27FC236}">
                <a16:creationId xmlns:a16="http://schemas.microsoft.com/office/drawing/2014/main" id="{19809D06-9F68-4DC7-BF58-FBECB821AC2E}"/>
              </a:ext>
            </a:extLst>
          </p:cNvPr>
          <p:cNvSpPr txBox="1"/>
          <p:nvPr/>
        </p:nvSpPr>
        <p:spPr>
          <a:xfrm>
            <a:off x="68857" y="310072"/>
            <a:ext cx="2369544" cy="348690"/>
          </a:xfrm>
          <a:prstGeom prst="rect">
            <a:avLst/>
          </a:prstGeom>
        </p:spPr>
        <p:txBody>
          <a:bodyPr vert="horz" wrap="none" lIns="0" tIns="17145" rIns="0" bIns="0" rtlCol="0">
            <a:noAutofit/>
          </a:bodyPr>
          <a:lstStyle/>
          <a:p>
            <a:r>
              <a:rPr lang="en-AU" sz="2000" b="1" dirty="0" err="1">
                <a:solidFill>
                  <a:schemeClr val="bg1"/>
                </a:solidFill>
                <a:cs typeface="Hellix SemiBold"/>
              </a:rPr>
              <a:t>バロッサ・ヴァレ</a:t>
            </a:r>
            <a:r>
              <a:rPr lang="en-AU" sz="2000" b="1" dirty="0">
                <a:solidFill>
                  <a:schemeClr val="bg1"/>
                </a:solidFill>
                <a:cs typeface="Hellix SemiBold"/>
              </a:rPr>
              <a:t>ー</a:t>
            </a:r>
          </a:p>
        </p:txBody>
      </p:sp>
      <p:sp>
        <p:nvSpPr>
          <p:cNvPr id="28" name="object 37">
            <a:extLst>
              <a:ext uri="{FF2B5EF4-FFF2-40B4-BE49-F238E27FC236}">
                <a16:creationId xmlns:a16="http://schemas.microsoft.com/office/drawing/2014/main" id="{02A67864-1E92-43BC-A0BF-16357ECB9650}"/>
              </a:ext>
            </a:extLst>
          </p:cNvPr>
          <p:cNvSpPr txBox="1">
            <a:spLocks/>
          </p:cNvSpPr>
          <p:nvPr/>
        </p:nvSpPr>
        <p:spPr>
          <a:xfrm>
            <a:off x="331856" y="794718"/>
            <a:ext cx="6918949" cy="1586332"/>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75000"/>
              </a:lnSpc>
              <a:tabLst>
                <a:tab pos="3303270" algn="l"/>
                <a:tab pos="8077200" algn="l"/>
              </a:tabLst>
              <a:defRPr/>
            </a:pPr>
            <a:r>
              <a:rPr lang="en-US" sz="6500" kern="0" spc="600" dirty="0" err="1">
                <a:solidFill>
                  <a:schemeClr val="accent1"/>
                </a:solidFill>
                <a:latin typeface="+mj-lt"/>
              </a:rPr>
              <a:t>カベルネ</a:t>
            </a:r>
            <a:r>
              <a:rPr lang="en-US" sz="6500" kern="0" spc="600" dirty="0">
                <a:solidFill>
                  <a:schemeClr val="accent1"/>
                </a:solidFill>
                <a:latin typeface="+mj-lt"/>
              </a:rPr>
              <a:t>・</a:t>
            </a:r>
          </a:p>
          <a:p>
            <a:pPr lvl="0">
              <a:lnSpc>
                <a:spcPct val="75000"/>
              </a:lnSpc>
              <a:tabLst>
                <a:tab pos="3303270" algn="l"/>
                <a:tab pos="8077200" algn="l"/>
              </a:tabLst>
              <a:defRPr/>
            </a:pPr>
            <a:r>
              <a:rPr lang="en-US" sz="6500" kern="0" spc="600" dirty="0" err="1">
                <a:solidFill>
                  <a:schemeClr val="accent1"/>
                </a:solidFill>
                <a:latin typeface="+mj-lt"/>
              </a:rPr>
              <a:t>ソーヴィニヨン</a:t>
            </a:r>
            <a:endParaRPr lang="en-US" sz="6500" kern="0" spc="600" dirty="0">
              <a:solidFill>
                <a:schemeClr val="accent1"/>
              </a:solidFill>
              <a:latin typeface="+mj-lt"/>
            </a:endParaRPr>
          </a:p>
        </p:txBody>
      </p:sp>
      <p:sp>
        <p:nvSpPr>
          <p:cNvPr id="29" name="object 58">
            <a:extLst>
              <a:ext uri="{FF2B5EF4-FFF2-40B4-BE49-F238E27FC236}">
                <a16:creationId xmlns:a16="http://schemas.microsoft.com/office/drawing/2014/main" id="{B046D342-341E-4E6F-9FEE-1C97C7D33A45}"/>
              </a:ext>
            </a:extLst>
          </p:cNvPr>
          <p:cNvSpPr txBox="1"/>
          <p:nvPr/>
        </p:nvSpPr>
        <p:spPr>
          <a:xfrm>
            <a:off x="5724919" y="3681921"/>
            <a:ext cx="73577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30" name="object 58">
            <a:extLst>
              <a:ext uri="{FF2B5EF4-FFF2-40B4-BE49-F238E27FC236}">
                <a16:creationId xmlns:a16="http://schemas.microsoft.com/office/drawing/2014/main" id="{1791D1F1-B617-4622-AE1F-2E863A82CE42}"/>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31" name="object 58">
            <a:extLst>
              <a:ext uri="{FF2B5EF4-FFF2-40B4-BE49-F238E27FC236}">
                <a16:creationId xmlns:a16="http://schemas.microsoft.com/office/drawing/2014/main" id="{FDD78BA2-D0CA-460F-8CDF-64229DC38EA8}"/>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32" name="object 58">
            <a:extLst>
              <a:ext uri="{FF2B5EF4-FFF2-40B4-BE49-F238E27FC236}">
                <a16:creationId xmlns:a16="http://schemas.microsoft.com/office/drawing/2014/main" id="{814401B9-1D3A-49D1-BC9D-4DA6A268D9C7}"/>
              </a:ext>
            </a:extLst>
          </p:cNvPr>
          <p:cNvSpPr txBox="1"/>
          <p:nvPr/>
        </p:nvSpPr>
        <p:spPr>
          <a:xfrm>
            <a:off x="5234399" y="6404110"/>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33" name="object 58">
            <a:extLst>
              <a:ext uri="{FF2B5EF4-FFF2-40B4-BE49-F238E27FC236}">
                <a16:creationId xmlns:a16="http://schemas.microsoft.com/office/drawing/2014/main" id="{F4F19AFC-412E-4329-BDFA-CD0A4EADD0FA}"/>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34" name="object 58">
            <a:extLst>
              <a:ext uri="{FF2B5EF4-FFF2-40B4-BE49-F238E27FC236}">
                <a16:creationId xmlns:a16="http://schemas.microsoft.com/office/drawing/2014/main" id="{D9B7944A-773C-4131-AF1A-6C7B292A3C0E}"/>
              </a:ext>
            </a:extLst>
          </p:cNvPr>
          <p:cNvSpPr txBox="1"/>
          <p:nvPr/>
        </p:nvSpPr>
        <p:spPr>
          <a:xfrm>
            <a:off x="5479659" y="5494298"/>
            <a:ext cx="98103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タンニン</a:t>
            </a:r>
            <a:endParaRPr lang="en-US" b="1" spc="100" dirty="0">
              <a:cs typeface="Hellix SemiBold"/>
            </a:endParaRPr>
          </a:p>
        </p:txBody>
      </p:sp>
      <p:sp>
        <p:nvSpPr>
          <p:cNvPr id="35" name="Rectangle 34">
            <a:extLst>
              <a:ext uri="{FF2B5EF4-FFF2-40B4-BE49-F238E27FC236}">
                <a16:creationId xmlns:a16="http://schemas.microsoft.com/office/drawing/2014/main" id="{65BC58EB-ABA7-415A-B7E3-D9EB3E3E906C}"/>
              </a:ext>
            </a:extLst>
          </p:cNvPr>
          <p:cNvSpPr/>
          <p:nvPr/>
        </p:nvSpPr>
        <p:spPr>
          <a:xfrm>
            <a:off x="7439137" y="2967113"/>
            <a:ext cx="2339102" cy="307777"/>
          </a:xfrm>
          <a:prstGeom prst="rect">
            <a:avLst/>
          </a:prstGeom>
        </p:spPr>
        <p:txBody>
          <a:bodyPr wrap="none">
            <a:spAutoFit/>
          </a:bodyPr>
          <a:lstStyle/>
          <a:p>
            <a:pPr algn="ctr"/>
            <a:r>
              <a:rPr lang="en-US" sz="1400" dirty="0" err="1">
                <a:cs typeface="Hellix SemiBold"/>
              </a:rPr>
              <a:t>カベルネ・ソーヴィニヨン</a:t>
            </a:r>
            <a:endParaRPr lang="en-US" sz="1400" dirty="0">
              <a:cs typeface="Hellix SemiBold"/>
            </a:endParaRPr>
          </a:p>
        </p:txBody>
      </p:sp>
      <p:sp>
        <p:nvSpPr>
          <p:cNvPr id="36" name="object 58">
            <a:extLst>
              <a:ext uri="{FF2B5EF4-FFF2-40B4-BE49-F238E27FC236}">
                <a16:creationId xmlns:a16="http://schemas.microsoft.com/office/drawing/2014/main" id="{DE1B075A-7381-4C61-B82A-AE7440D13D2A}"/>
              </a:ext>
            </a:extLst>
          </p:cNvPr>
          <p:cNvSpPr txBox="1"/>
          <p:nvPr/>
        </p:nvSpPr>
        <p:spPr>
          <a:xfrm>
            <a:off x="6922493"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37" name="object 58">
            <a:extLst>
              <a:ext uri="{FF2B5EF4-FFF2-40B4-BE49-F238E27FC236}">
                <a16:creationId xmlns:a16="http://schemas.microsoft.com/office/drawing/2014/main" id="{06DEF4C4-103B-4157-8750-A9116725B2B8}"/>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38" name="object 58">
            <a:extLst>
              <a:ext uri="{FF2B5EF4-FFF2-40B4-BE49-F238E27FC236}">
                <a16:creationId xmlns:a16="http://schemas.microsoft.com/office/drawing/2014/main" id="{B5EE26D8-7862-47D7-B410-A39E6D746541}"/>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39" name="object 58">
            <a:extLst>
              <a:ext uri="{FF2B5EF4-FFF2-40B4-BE49-F238E27FC236}">
                <a16:creationId xmlns:a16="http://schemas.microsoft.com/office/drawing/2014/main" id="{474BD7C6-90E9-44A9-AF3B-C777907BB1F1}"/>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40" name="object 58">
            <a:extLst>
              <a:ext uri="{FF2B5EF4-FFF2-40B4-BE49-F238E27FC236}">
                <a16:creationId xmlns:a16="http://schemas.microsoft.com/office/drawing/2014/main" id="{B463B5F3-96A1-4EAF-9533-2E9DB929CFFA}"/>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41" name="object 58">
            <a:extLst>
              <a:ext uri="{FF2B5EF4-FFF2-40B4-BE49-F238E27FC236}">
                <a16:creationId xmlns:a16="http://schemas.microsoft.com/office/drawing/2014/main" id="{D2C8FF7F-735E-413D-B699-AD2A42FD4752}"/>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42" name="object 58">
            <a:extLst>
              <a:ext uri="{FF2B5EF4-FFF2-40B4-BE49-F238E27FC236}">
                <a16:creationId xmlns:a16="http://schemas.microsoft.com/office/drawing/2014/main" id="{C4C0BF3F-F4EF-4DF5-B551-A3C9303DB380}"/>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43" name="object 58">
            <a:extLst>
              <a:ext uri="{FF2B5EF4-FFF2-40B4-BE49-F238E27FC236}">
                <a16:creationId xmlns:a16="http://schemas.microsoft.com/office/drawing/2014/main" id="{E1F9F5F7-F42F-442D-935C-663650984672}"/>
              </a:ext>
            </a:extLst>
          </p:cNvPr>
          <p:cNvSpPr txBox="1"/>
          <p:nvPr/>
        </p:nvSpPr>
        <p:spPr>
          <a:xfrm>
            <a:off x="7674067" y="5015421"/>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中間</a:t>
            </a:r>
            <a:endParaRPr lang="en-US" sz="1400" dirty="0">
              <a:cs typeface="Hellix SemiBold"/>
            </a:endParaRPr>
          </a:p>
        </p:txBody>
      </p:sp>
      <p:sp>
        <p:nvSpPr>
          <p:cNvPr id="44" name="object 58">
            <a:extLst>
              <a:ext uri="{FF2B5EF4-FFF2-40B4-BE49-F238E27FC236}">
                <a16:creationId xmlns:a16="http://schemas.microsoft.com/office/drawing/2014/main" id="{566511AA-94A1-437F-ADBB-DC6FDDF8ADB9}"/>
              </a:ext>
            </a:extLst>
          </p:cNvPr>
          <p:cNvSpPr txBox="1"/>
          <p:nvPr/>
        </p:nvSpPr>
        <p:spPr>
          <a:xfrm>
            <a:off x="8774233" y="5015421"/>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45" name="object 58">
            <a:extLst>
              <a:ext uri="{FF2B5EF4-FFF2-40B4-BE49-F238E27FC236}">
                <a16:creationId xmlns:a16="http://schemas.microsoft.com/office/drawing/2014/main" id="{7852A0E9-AA4D-48F2-A833-FE62AF9AE592}"/>
              </a:ext>
            </a:extLst>
          </p:cNvPr>
          <p:cNvSpPr txBox="1"/>
          <p:nvPr/>
        </p:nvSpPr>
        <p:spPr>
          <a:xfrm>
            <a:off x="8118100" y="6249238"/>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13.5–15.5%</a:t>
            </a:r>
          </a:p>
        </p:txBody>
      </p:sp>
      <p:sp>
        <p:nvSpPr>
          <p:cNvPr id="46" name="object 58">
            <a:extLst>
              <a:ext uri="{FF2B5EF4-FFF2-40B4-BE49-F238E27FC236}">
                <a16:creationId xmlns:a16="http://schemas.microsoft.com/office/drawing/2014/main" id="{70E2BA0A-A118-4BB3-A86C-DA07E82AFF8A}"/>
              </a:ext>
            </a:extLst>
          </p:cNvPr>
          <p:cNvSpPr txBox="1"/>
          <p:nvPr/>
        </p:nvSpPr>
        <p:spPr>
          <a:xfrm>
            <a:off x="9154127" y="6249238"/>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47" name="object 58">
            <a:extLst>
              <a:ext uri="{FF2B5EF4-FFF2-40B4-BE49-F238E27FC236}">
                <a16:creationId xmlns:a16="http://schemas.microsoft.com/office/drawing/2014/main" id="{12C38420-7C81-4DDA-9DF4-14BC5F33EEB2}"/>
              </a:ext>
            </a:extLst>
          </p:cNvPr>
          <p:cNvSpPr txBox="1"/>
          <p:nvPr/>
        </p:nvSpPr>
        <p:spPr>
          <a:xfrm>
            <a:off x="6873331" y="6249238"/>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
        <p:nvSpPr>
          <p:cNvPr id="48" name="object 58">
            <a:extLst>
              <a:ext uri="{FF2B5EF4-FFF2-40B4-BE49-F238E27FC236}">
                <a16:creationId xmlns:a16="http://schemas.microsoft.com/office/drawing/2014/main" id="{A5538C73-26B7-4098-96EE-B3EE4FEBE177}"/>
              </a:ext>
            </a:extLst>
          </p:cNvPr>
          <p:cNvSpPr txBox="1"/>
          <p:nvPr/>
        </p:nvSpPr>
        <p:spPr>
          <a:xfrm>
            <a:off x="6215438" y="57990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Tree>
    <p:extLst>
      <p:ext uri="{BB962C8B-B14F-4D97-AF65-F5344CB8AC3E}">
        <p14:creationId xmlns:p14="http://schemas.microsoft.com/office/powerpoint/2010/main" val="3298821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10">
            <a:extLst>
              <a:ext uri="{FF2B5EF4-FFF2-40B4-BE49-F238E27FC236}">
                <a16:creationId xmlns:a16="http://schemas.microsoft.com/office/drawing/2014/main" id="{1370E774-BC3D-4E2F-974C-DC86CE2017D4}"/>
              </a:ext>
            </a:extLst>
          </p:cNvPr>
          <p:cNvSpPr txBox="1"/>
          <p:nvPr/>
        </p:nvSpPr>
        <p:spPr>
          <a:xfrm rot="21163049">
            <a:off x="6074498" y="2597076"/>
            <a:ext cx="2203540" cy="1499257"/>
          </a:xfrm>
          <a:prstGeom prst="rect">
            <a:avLst/>
          </a:prstGeom>
        </p:spPr>
        <p:txBody>
          <a:bodyPr vert="horz" wrap="square" lIns="0" tIns="12065" rIns="0" bIns="0" rtlCol="0">
            <a:spAutoFit/>
          </a:bodyPr>
          <a:lstStyle/>
          <a:p>
            <a:pPr defTabSz="914217">
              <a:lnSpc>
                <a:spcPct val="80000"/>
              </a:lnSpc>
            </a:pPr>
            <a:r>
              <a:rPr lang="ja-JP" altLang="en-US" sz="2000" b="1">
                <a:solidFill>
                  <a:schemeClr val="bg1"/>
                </a:solidFill>
                <a:latin typeface="Mistral" panose="03090702030407020403" pitchFamily="66" charset="0"/>
                <a:cs typeface="Colors Of Autumn"/>
              </a:rPr>
              <a:t>高地の冷涼なブドウ畑では、イーデン・ヴァレーの中心地周辺とは異なるスタイルのブドウを生産する</a:t>
            </a:r>
            <a:endParaRPr lang="ja-JP" altLang="en-US" sz="2000" b="1" dirty="0">
              <a:solidFill>
                <a:schemeClr val="bg1"/>
              </a:solidFill>
              <a:latin typeface="Mistral" panose="03090702030407020403" pitchFamily="66" charset="0"/>
              <a:cs typeface="Colors Of Autumn"/>
            </a:endParaRPr>
          </a:p>
        </p:txBody>
      </p:sp>
      <p:sp>
        <p:nvSpPr>
          <p:cNvPr id="10" name="object 58">
            <a:extLst>
              <a:ext uri="{FF2B5EF4-FFF2-40B4-BE49-F238E27FC236}">
                <a16:creationId xmlns:a16="http://schemas.microsoft.com/office/drawing/2014/main" id="{9710BA11-25F3-4CE0-BD42-BF555F8A7D7F}"/>
              </a:ext>
            </a:extLst>
          </p:cNvPr>
          <p:cNvSpPr txBox="1"/>
          <p:nvPr/>
        </p:nvSpPr>
        <p:spPr>
          <a:xfrm>
            <a:off x="7243606" y="4667365"/>
            <a:ext cx="1492252" cy="1787028"/>
          </a:xfrm>
          <a:prstGeom prst="rect">
            <a:avLst/>
          </a:prstGeom>
        </p:spPr>
        <p:txBody>
          <a:bodyPr vert="horz" wrap="square" lIns="0" tIns="17145" rIns="0" bIns="0" rtlCol="0" anchor="ctr" anchorCtr="0">
            <a:spAutoFit/>
          </a:bodyPr>
          <a:lstStyle>
            <a:defPPr>
              <a:defRPr lang="en-US"/>
            </a:defPPr>
            <a:lvl1pPr marL="180975" indent="-180975">
              <a:spcAft>
                <a:spcPts val="600"/>
              </a:spcAft>
              <a:buClr>
                <a:srgbClr val="F40000"/>
              </a:buClr>
              <a:buFont typeface="Arial" panose="020B0604020202020204" pitchFamily="34" charset="0"/>
              <a:buChar char="-"/>
              <a:defRPr sz="1500">
                <a:cs typeface="Hellix SemiBold"/>
              </a:defRPr>
            </a:lvl1pPr>
          </a:lstStyle>
          <a:p>
            <a:r>
              <a:rPr lang="ja-JP" altLang="en-US"/>
              <a:t>ブルーベリー</a:t>
            </a:r>
          </a:p>
          <a:p>
            <a:r>
              <a:rPr lang="ja-JP" altLang="en-US"/>
              <a:t>カシス </a:t>
            </a:r>
          </a:p>
          <a:p>
            <a:r>
              <a:rPr lang="ja-JP" altLang="en-US"/>
              <a:t>プラム </a:t>
            </a:r>
          </a:p>
          <a:p>
            <a:r>
              <a:rPr lang="ja-JP" altLang="en-US"/>
              <a:t>トマトの葉 </a:t>
            </a:r>
          </a:p>
          <a:p>
            <a:r>
              <a:rPr lang="ja-JP" altLang="en-US"/>
              <a:t>スミレ </a:t>
            </a:r>
          </a:p>
          <a:p>
            <a:r>
              <a:rPr lang="ja-JP" altLang="en-US"/>
              <a:t>メンソール</a:t>
            </a:r>
            <a:endParaRPr lang="en-US" dirty="0"/>
          </a:p>
        </p:txBody>
      </p:sp>
      <p:sp>
        <p:nvSpPr>
          <p:cNvPr id="11" name="object 37">
            <a:extLst>
              <a:ext uri="{FF2B5EF4-FFF2-40B4-BE49-F238E27FC236}">
                <a16:creationId xmlns:a16="http://schemas.microsoft.com/office/drawing/2014/main" id="{3EE6F2BB-C47C-40C2-8428-67D7D3E755DC}"/>
              </a:ext>
            </a:extLst>
          </p:cNvPr>
          <p:cNvSpPr txBox="1">
            <a:spLocks/>
          </p:cNvSpPr>
          <p:nvPr/>
        </p:nvSpPr>
        <p:spPr>
          <a:xfrm>
            <a:off x="331857" y="794718"/>
            <a:ext cx="6584098" cy="1586332"/>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75000"/>
              </a:lnSpc>
              <a:tabLst>
                <a:tab pos="3303270" algn="l"/>
                <a:tab pos="8077200" algn="l"/>
              </a:tabLst>
              <a:defRPr/>
            </a:pPr>
            <a:r>
              <a:rPr lang="en-US" sz="6500" kern="0" spc="600" dirty="0" err="1">
                <a:solidFill>
                  <a:schemeClr val="accent1"/>
                </a:solidFill>
                <a:latin typeface="+mj-lt"/>
              </a:rPr>
              <a:t>カベルネ</a:t>
            </a:r>
            <a:r>
              <a:rPr lang="en-US" sz="6500" kern="0" spc="600" dirty="0">
                <a:solidFill>
                  <a:schemeClr val="accent1"/>
                </a:solidFill>
                <a:latin typeface="+mj-lt"/>
              </a:rPr>
              <a:t>・</a:t>
            </a:r>
          </a:p>
          <a:p>
            <a:pPr lvl="0">
              <a:lnSpc>
                <a:spcPct val="75000"/>
              </a:lnSpc>
              <a:tabLst>
                <a:tab pos="3303270" algn="l"/>
                <a:tab pos="8077200" algn="l"/>
              </a:tabLst>
              <a:defRPr/>
            </a:pPr>
            <a:r>
              <a:rPr lang="en-US" sz="6500" kern="0" spc="600" dirty="0" err="1">
                <a:solidFill>
                  <a:schemeClr val="accent1"/>
                </a:solidFill>
                <a:latin typeface="+mj-lt"/>
              </a:rPr>
              <a:t>ソーヴィニヨン</a:t>
            </a:r>
            <a:endParaRPr lang="en-US" sz="6500" kern="0" spc="600" dirty="0">
              <a:solidFill>
                <a:schemeClr val="accent1"/>
              </a:solidFill>
              <a:latin typeface="+mj-lt"/>
            </a:endParaRPr>
          </a:p>
        </p:txBody>
      </p:sp>
      <p:sp>
        <p:nvSpPr>
          <p:cNvPr id="12" name="object 58">
            <a:extLst>
              <a:ext uri="{FF2B5EF4-FFF2-40B4-BE49-F238E27FC236}">
                <a16:creationId xmlns:a16="http://schemas.microsoft.com/office/drawing/2014/main" id="{7023CFC5-C7A1-4F43-ADFA-8E9B0D86D4FE}"/>
              </a:ext>
            </a:extLst>
          </p:cNvPr>
          <p:cNvSpPr txBox="1"/>
          <p:nvPr/>
        </p:nvSpPr>
        <p:spPr>
          <a:xfrm>
            <a:off x="68857" y="310072"/>
            <a:ext cx="1809106" cy="348690"/>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13" name="TextBox 12">
            <a:extLst>
              <a:ext uri="{FF2B5EF4-FFF2-40B4-BE49-F238E27FC236}">
                <a16:creationId xmlns:a16="http://schemas.microsoft.com/office/drawing/2014/main" id="{C27EFC88-BF4B-4CB4-8FE5-66192A5B4646}"/>
              </a:ext>
            </a:extLst>
          </p:cNvPr>
          <p:cNvSpPr txBox="1"/>
          <p:nvPr/>
        </p:nvSpPr>
        <p:spPr>
          <a:xfrm>
            <a:off x="1108200" y="4673379"/>
            <a:ext cx="1831645" cy="923925"/>
          </a:xfrm>
          <a:prstGeom prst="rect">
            <a:avLst/>
          </a:prstGeom>
          <a:noFill/>
        </p:spPr>
        <p:txBody>
          <a:bodyPr wrap="none" lIns="0" tIns="0" rIns="0" bIns="0" rtlCol="0">
            <a:noAutofit/>
          </a:bodyPr>
          <a:lstStyle/>
          <a:p>
            <a:pPr lvl="0">
              <a:lnSpc>
                <a:spcPct val="80000"/>
              </a:lnSpc>
              <a:defRPr/>
            </a:pPr>
            <a:r>
              <a:rPr lang="en-AU" sz="8800" b="1" dirty="0"/>
              <a:t>10</a:t>
            </a:r>
            <a:r>
              <a:rPr lang="en-AU" sz="8000" b="1" baseline="30000" dirty="0"/>
              <a:t>%</a:t>
            </a:r>
            <a:endParaRPr kumimoji="0" lang="en-AU" sz="7000" b="0" i="0" u="none" strike="noStrike" kern="1200" cap="none" spc="0" normalizeH="0" baseline="30000" noProof="0" dirty="0">
              <a:ln>
                <a:noFill/>
              </a:ln>
              <a:effectLst/>
              <a:uLnTx/>
              <a:uFillTx/>
              <a:latin typeface="Arial" panose="020B0604020202020204"/>
            </a:endParaRPr>
          </a:p>
        </p:txBody>
      </p:sp>
      <p:sp>
        <p:nvSpPr>
          <p:cNvPr id="14" name="object 58">
            <a:extLst>
              <a:ext uri="{FF2B5EF4-FFF2-40B4-BE49-F238E27FC236}">
                <a16:creationId xmlns:a16="http://schemas.microsoft.com/office/drawing/2014/main" id="{3DAAA39F-5257-4664-871A-B300C692364D}"/>
              </a:ext>
            </a:extLst>
          </p:cNvPr>
          <p:cNvSpPr txBox="1"/>
          <p:nvPr/>
        </p:nvSpPr>
        <p:spPr>
          <a:xfrm>
            <a:off x="2951765" y="4811029"/>
            <a:ext cx="1158120" cy="571310"/>
          </a:xfrm>
          <a:prstGeom prst="rect">
            <a:avLst/>
          </a:prstGeom>
        </p:spPr>
        <p:txBody>
          <a:bodyPr vert="horz" wrap="square" lIns="0" tIns="17145" rIns="0" bIns="0" rtlCol="0" anchor="t" anchorCtr="0">
            <a:spAutoFit/>
          </a:bodyPr>
          <a:lstStyle/>
          <a:p>
            <a:pPr lvl="0" algn="ctr">
              <a:lnSpc>
                <a:spcPct val="90000"/>
              </a:lnSpc>
              <a:buClr>
                <a:srgbClr val="F40000"/>
              </a:buClr>
              <a:defRPr/>
            </a:pPr>
            <a:r>
              <a:rPr lang="en-AU" sz="2000" b="1" dirty="0" err="1">
                <a:solidFill>
                  <a:schemeClr val="accent1"/>
                </a:solidFill>
                <a:cs typeface="Hellix SemiBold"/>
              </a:rPr>
              <a:t>年間総破砕量の</a:t>
            </a:r>
            <a:endParaRPr lang="en-AU" sz="2000" b="1" dirty="0">
              <a:solidFill>
                <a:schemeClr val="accent1"/>
              </a:solidFill>
              <a:cs typeface="Hellix SemiBold"/>
            </a:endParaRPr>
          </a:p>
        </p:txBody>
      </p:sp>
      <p:sp>
        <p:nvSpPr>
          <p:cNvPr id="15" name="object 58">
            <a:extLst>
              <a:ext uri="{FF2B5EF4-FFF2-40B4-BE49-F238E27FC236}">
                <a16:creationId xmlns:a16="http://schemas.microsoft.com/office/drawing/2014/main" id="{15F051B4-EB0A-4966-94A3-BBC65A837324}"/>
              </a:ext>
            </a:extLst>
          </p:cNvPr>
          <p:cNvSpPr txBox="1"/>
          <p:nvPr/>
        </p:nvSpPr>
        <p:spPr>
          <a:xfrm>
            <a:off x="1366964" y="4320783"/>
            <a:ext cx="2885405" cy="225062"/>
          </a:xfrm>
          <a:prstGeom prst="rect">
            <a:avLst/>
          </a:prstGeom>
        </p:spPr>
        <p:txBody>
          <a:bodyPr vert="horz" wrap="non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gn="l"/>
            <a:r>
              <a:rPr lang="en-AU" sz="1500" b="0" dirty="0">
                <a:solidFill>
                  <a:schemeClr val="tx1"/>
                </a:solidFill>
              </a:rPr>
              <a:t>２番目に多く植えられている品種</a:t>
            </a:r>
          </a:p>
        </p:txBody>
      </p:sp>
    </p:spTree>
    <p:extLst>
      <p:ext uri="{BB962C8B-B14F-4D97-AF65-F5344CB8AC3E}">
        <p14:creationId xmlns:p14="http://schemas.microsoft.com/office/powerpoint/2010/main" val="3587809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object 37">
            <a:extLst>
              <a:ext uri="{FF2B5EF4-FFF2-40B4-BE49-F238E27FC236}">
                <a16:creationId xmlns:a16="http://schemas.microsoft.com/office/drawing/2014/main" id="{C68AC671-4C4F-44DD-95CE-4E9092A32AB0}"/>
              </a:ext>
            </a:extLst>
          </p:cNvPr>
          <p:cNvSpPr txBox="1">
            <a:spLocks/>
          </p:cNvSpPr>
          <p:nvPr/>
        </p:nvSpPr>
        <p:spPr>
          <a:xfrm>
            <a:off x="331857" y="794718"/>
            <a:ext cx="6590636" cy="1586332"/>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75000"/>
              </a:lnSpc>
              <a:tabLst>
                <a:tab pos="3303270" algn="l"/>
                <a:tab pos="8077200" algn="l"/>
              </a:tabLst>
              <a:defRPr/>
            </a:pPr>
            <a:r>
              <a:rPr lang="en-US" sz="6500" kern="0" spc="600" dirty="0" err="1">
                <a:solidFill>
                  <a:schemeClr val="accent1"/>
                </a:solidFill>
                <a:latin typeface="+mj-lt"/>
              </a:rPr>
              <a:t>カベルネ</a:t>
            </a:r>
            <a:r>
              <a:rPr lang="en-US" sz="6500" kern="0" spc="600" dirty="0">
                <a:solidFill>
                  <a:schemeClr val="accent1"/>
                </a:solidFill>
                <a:latin typeface="+mj-lt"/>
              </a:rPr>
              <a:t>・</a:t>
            </a:r>
          </a:p>
          <a:p>
            <a:pPr lvl="0">
              <a:lnSpc>
                <a:spcPct val="75000"/>
              </a:lnSpc>
              <a:tabLst>
                <a:tab pos="3303270" algn="l"/>
                <a:tab pos="8077200" algn="l"/>
              </a:tabLst>
              <a:defRPr/>
            </a:pPr>
            <a:r>
              <a:rPr lang="en-US" sz="6500" kern="0" spc="600" dirty="0" err="1">
                <a:solidFill>
                  <a:schemeClr val="accent1"/>
                </a:solidFill>
                <a:latin typeface="+mj-lt"/>
              </a:rPr>
              <a:t>ソーヴィニヨン</a:t>
            </a:r>
            <a:endParaRPr lang="en-US" sz="6500" kern="0" spc="600" dirty="0">
              <a:solidFill>
                <a:schemeClr val="accent1"/>
              </a:solidFill>
              <a:latin typeface="+mj-lt"/>
            </a:endParaRPr>
          </a:p>
        </p:txBody>
      </p:sp>
      <p:sp>
        <p:nvSpPr>
          <p:cNvPr id="26" name="object 58">
            <a:extLst>
              <a:ext uri="{FF2B5EF4-FFF2-40B4-BE49-F238E27FC236}">
                <a16:creationId xmlns:a16="http://schemas.microsoft.com/office/drawing/2014/main" id="{D2C42E40-3819-4C25-9C22-C98071CDDFFB}"/>
              </a:ext>
            </a:extLst>
          </p:cNvPr>
          <p:cNvSpPr txBox="1"/>
          <p:nvPr/>
        </p:nvSpPr>
        <p:spPr>
          <a:xfrm>
            <a:off x="68857" y="310072"/>
            <a:ext cx="1809106" cy="348690"/>
          </a:xfrm>
          <a:prstGeom prst="rect">
            <a:avLst/>
          </a:prstGeom>
        </p:spPr>
        <p:txBody>
          <a:bodyPr vert="horz" wrap="none" lIns="0" tIns="17145" rIns="0" bIns="0" rtlCol="0">
            <a:noAutofit/>
          </a:bodyPr>
          <a:lstStyle/>
          <a:p>
            <a:r>
              <a:rPr lang="en-AU" sz="1600" b="1" dirty="0" err="1">
                <a:solidFill>
                  <a:schemeClr val="bg1"/>
                </a:solidFill>
                <a:cs typeface="Hellix SemiBold"/>
              </a:rPr>
              <a:t>イーデン・ヴァレ</a:t>
            </a:r>
            <a:r>
              <a:rPr lang="en-AU" sz="1600" b="1" dirty="0">
                <a:solidFill>
                  <a:schemeClr val="bg1"/>
                </a:solidFill>
                <a:cs typeface="Hellix SemiBold"/>
              </a:rPr>
              <a:t>ー</a:t>
            </a:r>
          </a:p>
        </p:txBody>
      </p:sp>
      <p:sp>
        <p:nvSpPr>
          <p:cNvPr id="27" name="object 58">
            <a:extLst>
              <a:ext uri="{FF2B5EF4-FFF2-40B4-BE49-F238E27FC236}">
                <a16:creationId xmlns:a16="http://schemas.microsoft.com/office/drawing/2014/main" id="{F8E00AB8-CE41-450A-8917-871E06E7597A}"/>
              </a:ext>
            </a:extLst>
          </p:cNvPr>
          <p:cNvSpPr txBox="1"/>
          <p:nvPr/>
        </p:nvSpPr>
        <p:spPr>
          <a:xfrm>
            <a:off x="5724918" y="368192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ボディ</a:t>
            </a:r>
            <a:endParaRPr lang="en-US" b="1" spc="100" dirty="0">
              <a:cs typeface="Hellix SemiBold"/>
            </a:endParaRPr>
          </a:p>
        </p:txBody>
      </p:sp>
      <p:sp>
        <p:nvSpPr>
          <p:cNvPr id="28" name="object 58">
            <a:extLst>
              <a:ext uri="{FF2B5EF4-FFF2-40B4-BE49-F238E27FC236}">
                <a16:creationId xmlns:a16="http://schemas.microsoft.com/office/drawing/2014/main" id="{A28BE1E2-0A0A-4D51-B413-270C6EA18881}"/>
              </a:ext>
            </a:extLst>
          </p:cNvPr>
          <p:cNvSpPr txBox="1"/>
          <p:nvPr/>
        </p:nvSpPr>
        <p:spPr>
          <a:xfrm>
            <a:off x="5970178" y="4424871"/>
            <a:ext cx="49051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甘み</a:t>
            </a:r>
            <a:endParaRPr lang="en-US" b="1" spc="100" dirty="0">
              <a:cs typeface="Hellix SemiBold"/>
            </a:endParaRPr>
          </a:p>
        </p:txBody>
      </p:sp>
      <p:sp>
        <p:nvSpPr>
          <p:cNvPr id="29" name="object 58">
            <a:extLst>
              <a:ext uri="{FF2B5EF4-FFF2-40B4-BE49-F238E27FC236}">
                <a16:creationId xmlns:a16="http://schemas.microsoft.com/office/drawing/2014/main" id="{8D78FEB1-3EED-4155-A83D-B28EE6A00295}"/>
              </a:ext>
            </a:extLst>
          </p:cNvPr>
          <p:cNvSpPr txBox="1"/>
          <p:nvPr/>
        </p:nvSpPr>
        <p:spPr>
          <a:xfrm>
            <a:off x="5724918" y="5186871"/>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オーク</a:t>
            </a:r>
            <a:endParaRPr lang="en-US" b="1" spc="100" dirty="0">
              <a:cs typeface="Hellix SemiBold"/>
            </a:endParaRPr>
          </a:p>
        </p:txBody>
      </p:sp>
      <p:sp>
        <p:nvSpPr>
          <p:cNvPr id="30" name="object 58">
            <a:extLst>
              <a:ext uri="{FF2B5EF4-FFF2-40B4-BE49-F238E27FC236}">
                <a16:creationId xmlns:a16="http://schemas.microsoft.com/office/drawing/2014/main" id="{304E30CA-B625-4409-91B3-B5CB0B13001E}"/>
              </a:ext>
            </a:extLst>
          </p:cNvPr>
          <p:cNvSpPr txBox="1"/>
          <p:nvPr/>
        </p:nvSpPr>
        <p:spPr>
          <a:xfrm>
            <a:off x="5234399" y="6404110"/>
            <a:ext cx="122629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アルコール</a:t>
            </a:r>
            <a:endParaRPr lang="en-US" b="1" spc="100" dirty="0">
              <a:cs typeface="Hellix SemiBold"/>
            </a:endParaRPr>
          </a:p>
        </p:txBody>
      </p:sp>
      <p:sp>
        <p:nvSpPr>
          <p:cNvPr id="31" name="object 58">
            <a:extLst>
              <a:ext uri="{FF2B5EF4-FFF2-40B4-BE49-F238E27FC236}">
                <a16:creationId xmlns:a16="http://schemas.microsoft.com/office/drawing/2014/main" id="{9346921F-3879-415C-A8FA-B74F0AE106A6}"/>
              </a:ext>
            </a:extLst>
          </p:cNvPr>
          <p:cNvSpPr txBox="1"/>
          <p:nvPr/>
        </p:nvSpPr>
        <p:spPr>
          <a:xfrm>
            <a:off x="5724918" y="2483614"/>
            <a:ext cx="73577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色合い</a:t>
            </a:r>
            <a:endParaRPr lang="en-US" b="1" spc="100" dirty="0">
              <a:cs typeface="Hellix SemiBold"/>
            </a:endParaRPr>
          </a:p>
        </p:txBody>
      </p:sp>
      <p:sp>
        <p:nvSpPr>
          <p:cNvPr id="32" name="object 58">
            <a:extLst>
              <a:ext uri="{FF2B5EF4-FFF2-40B4-BE49-F238E27FC236}">
                <a16:creationId xmlns:a16="http://schemas.microsoft.com/office/drawing/2014/main" id="{5758A450-49D4-44B5-8806-F8EC86B8ACDF}"/>
              </a:ext>
            </a:extLst>
          </p:cNvPr>
          <p:cNvSpPr txBox="1"/>
          <p:nvPr/>
        </p:nvSpPr>
        <p:spPr>
          <a:xfrm>
            <a:off x="5479659" y="5494298"/>
            <a:ext cx="981038"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タンニン</a:t>
            </a:r>
            <a:endParaRPr lang="en-US" b="1" spc="100" dirty="0">
              <a:cs typeface="Hellix SemiBold"/>
            </a:endParaRPr>
          </a:p>
        </p:txBody>
      </p:sp>
      <p:sp>
        <p:nvSpPr>
          <p:cNvPr id="33" name="Rectangle 32">
            <a:extLst>
              <a:ext uri="{FF2B5EF4-FFF2-40B4-BE49-F238E27FC236}">
                <a16:creationId xmlns:a16="http://schemas.microsoft.com/office/drawing/2014/main" id="{C755CC96-CA89-40B6-BD29-2A5E7E74E0C2}"/>
              </a:ext>
            </a:extLst>
          </p:cNvPr>
          <p:cNvSpPr/>
          <p:nvPr/>
        </p:nvSpPr>
        <p:spPr>
          <a:xfrm>
            <a:off x="7439138" y="2967113"/>
            <a:ext cx="2339102" cy="307777"/>
          </a:xfrm>
          <a:prstGeom prst="rect">
            <a:avLst/>
          </a:prstGeom>
        </p:spPr>
        <p:txBody>
          <a:bodyPr wrap="none">
            <a:spAutoFit/>
          </a:bodyPr>
          <a:lstStyle/>
          <a:p>
            <a:pPr algn="ctr"/>
            <a:r>
              <a:rPr lang="en-US" sz="1400" dirty="0" err="1">
                <a:cs typeface="Hellix SemiBold"/>
              </a:rPr>
              <a:t>カベルネ・ソーヴィニヨン</a:t>
            </a:r>
            <a:endParaRPr lang="en-US" sz="1400" dirty="0">
              <a:cs typeface="Hellix SemiBold"/>
            </a:endParaRPr>
          </a:p>
        </p:txBody>
      </p:sp>
      <p:sp>
        <p:nvSpPr>
          <p:cNvPr id="34" name="object 58">
            <a:extLst>
              <a:ext uri="{FF2B5EF4-FFF2-40B4-BE49-F238E27FC236}">
                <a16:creationId xmlns:a16="http://schemas.microsoft.com/office/drawing/2014/main" id="{6C8359AC-C82C-43E6-8D4B-CEE76A427ECA}"/>
              </a:ext>
            </a:extLst>
          </p:cNvPr>
          <p:cNvSpPr txBox="1"/>
          <p:nvPr/>
        </p:nvSpPr>
        <p:spPr>
          <a:xfrm>
            <a:off x="6922493" y="3538432"/>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ライト</a:t>
            </a:r>
            <a:endParaRPr lang="en-US" sz="1400" dirty="0">
              <a:cs typeface="Hellix SemiBold"/>
            </a:endParaRPr>
          </a:p>
        </p:txBody>
      </p:sp>
      <p:sp>
        <p:nvSpPr>
          <p:cNvPr id="35" name="object 58">
            <a:extLst>
              <a:ext uri="{FF2B5EF4-FFF2-40B4-BE49-F238E27FC236}">
                <a16:creationId xmlns:a16="http://schemas.microsoft.com/office/drawing/2014/main" id="{2C2C2C43-0CBB-4159-BFF4-A19339938392}"/>
              </a:ext>
            </a:extLst>
          </p:cNvPr>
          <p:cNvSpPr txBox="1"/>
          <p:nvPr/>
        </p:nvSpPr>
        <p:spPr>
          <a:xfrm>
            <a:off x="7619203" y="3538432"/>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ミディアム</a:t>
            </a:r>
            <a:endParaRPr lang="en-US" sz="1400" dirty="0">
              <a:cs typeface="Hellix SemiBold"/>
            </a:endParaRPr>
          </a:p>
        </p:txBody>
      </p:sp>
      <p:sp>
        <p:nvSpPr>
          <p:cNvPr id="36" name="object 58">
            <a:extLst>
              <a:ext uri="{FF2B5EF4-FFF2-40B4-BE49-F238E27FC236}">
                <a16:creationId xmlns:a16="http://schemas.microsoft.com/office/drawing/2014/main" id="{6FEE95AB-31B6-43DA-A961-44C57BDEE21C}"/>
              </a:ext>
            </a:extLst>
          </p:cNvPr>
          <p:cNvSpPr txBox="1"/>
          <p:nvPr/>
        </p:nvSpPr>
        <p:spPr>
          <a:xfrm>
            <a:off x="8774233" y="3538432"/>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フル</a:t>
            </a:r>
            <a:endParaRPr lang="en-US" sz="1400" dirty="0">
              <a:cs typeface="Hellix SemiBold"/>
            </a:endParaRPr>
          </a:p>
        </p:txBody>
      </p:sp>
      <p:sp>
        <p:nvSpPr>
          <p:cNvPr id="37" name="object 58">
            <a:extLst>
              <a:ext uri="{FF2B5EF4-FFF2-40B4-BE49-F238E27FC236}">
                <a16:creationId xmlns:a16="http://schemas.microsoft.com/office/drawing/2014/main" id="{5CE6C1BE-EB28-4D63-BBBC-CDCDF16CF4DF}"/>
              </a:ext>
            </a:extLst>
          </p:cNvPr>
          <p:cNvSpPr txBox="1"/>
          <p:nvPr/>
        </p:nvSpPr>
        <p:spPr>
          <a:xfrm>
            <a:off x="6922493" y="4281996"/>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辛口</a:t>
            </a:r>
            <a:endParaRPr lang="en-US" sz="1400" dirty="0">
              <a:cs typeface="Hellix SemiBold"/>
            </a:endParaRPr>
          </a:p>
        </p:txBody>
      </p:sp>
      <p:sp>
        <p:nvSpPr>
          <p:cNvPr id="38" name="object 58">
            <a:extLst>
              <a:ext uri="{FF2B5EF4-FFF2-40B4-BE49-F238E27FC236}">
                <a16:creationId xmlns:a16="http://schemas.microsoft.com/office/drawing/2014/main" id="{E5B32D61-D895-42F2-9DF9-80EED02BAC0E}"/>
              </a:ext>
            </a:extLst>
          </p:cNvPr>
          <p:cNvSpPr txBox="1"/>
          <p:nvPr/>
        </p:nvSpPr>
        <p:spPr>
          <a:xfrm>
            <a:off x="7619203" y="4281996"/>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中辛口</a:t>
            </a:r>
            <a:endParaRPr lang="en-US" sz="1400" dirty="0">
              <a:cs typeface="Hellix SemiBold"/>
            </a:endParaRPr>
          </a:p>
        </p:txBody>
      </p:sp>
      <p:sp>
        <p:nvSpPr>
          <p:cNvPr id="39" name="object 58">
            <a:extLst>
              <a:ext uri="{FF2B5EF4-FFF2-40B4-BE49-F238E27FC236}">
                <a16:creationId xmlns:a16="http://schemas.microsoft.com/office/drawing/2014/main" id="{2632528B-21D7-4460-B55B-A5374E95AF4C}"/>
              </a:ext>
            </a:extLst>
          </p:cNvPr>
          <p:cNvSpPr txBox="1"/>
          <p:nvPr/>
        </p:nvSpPr>
        <p:spPr>
          <a:xfrm>
            <a:off x="8774233" y="4281996"/>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甘口</a:t>
            </a:r>
            <a:endParaRPr lang="en-US" sz="1400" dirty="0">
              <a:cs typeface="Hellix SemiBold"/>
            </a:endParaRPr>
          </a:p>
        </p:txBody>
      </p:sp>
      <p:sp>
        <p:nvSpPr>
          <p:cNvPr id="40" name="object 58">
            <a:extLst>
              <a:ext uri="{FF2B5EF4-FFF2-40B4-BE49-F238E27FC236}">
                <a16:creationId xmlns:a16="http://schemas.microsoft.com/office/drawing/2014/main" id="{6A796C54-DFC1-463E-818D-CC360B612368}"/>
              </a:ext>
            </a:extLst>
          </p:cNvPr>
          <p:cNvSpPr txBox="1"/>
          <p:nvPr/>
        </p:nvSpPr>
        <p:spPr>
          <a:xfrm>
            <a:off x="6922493" y="5015421"/>
            <a:ext cx="605700" cy="177356"/>
          </a:xfrm>
          <a:prstGeom prst="rect">
            <a:avLst/>
          </a:prstGeom>
        </p:spPr>
        <p:txBody>
          <a:bodyPr vert="horz" wrap="none" lIns="0" tIns="17145" rIns="0" bIns="0" rtlCol="0">
            <a:noAutofit/>
          </a:bodyPr>
          <a:lstStyle/>
          <a:p>
            <a:pPr>
              <a:lnSpc>
                <a:spcPct val="80000"/>
              </a:lnSpc>
            </a:pPr>
            <a:r>
              <a:rPr lang="en-US" sz="1400" dirty="0" err="1">
                <a:cs typeface="Hellix SemiBold"/>
              </a:rPr>
              <a:t>低</a:t>
            </a:r>
            <a:endParaRPr lang="en-US" sz="1400" dirty="0">
              <a:cs typeface="Hellix SemiBold"/>
            </a:endParaRPr>
          </a:p>
        </p:txBody>
      </p:sp>
      <p:sp>
        <p:nvSpPr>
          <p:cNvPr id="41" name="object 58">
            <a:extLst>
              <a:ext uri="{FF2B5EF4-FFF2-40B4-BE49-F238E27FC236}">
                <a16:creationId xmlns:a16="http://schemas.microsoft.com/office/drawing/2014/main" id="{92EACF1D-3A01-4BE9-9A00-D92530BCE0EE}"/>
              </a:ext>
            </a:extLst>
          </p:cNvPr>
          <p:cNvSpPr txBox="1"/>
          <p:nvPr/>
        </p:nvSpPr>
        <p:spPr>
          <a:xfrm>
            <a:off x="7619203" y="5015421"/>
            <a:ext cx="1127850" cy="177356"/>
          </a:xfrm>
          <a:prstGeom prst="rect">
            <a:avLst/>
          </a:prstGeom>
        </p:spPr>
        <p:txBody>
          <a:bodyPr vert="horz" wrap="none" lIns="0" tIns="17145" rIns="0" bIns="0" rtlCol="0">
            <a:noAutofit/>
          </a:bodyPr>
          <a:lstStyle/>
          <a:p>
            <a:pPr algn="ctr">
              <a:lnSpc>
                <a:spcPct val="80000"/>
              </a:lnSpc>
            </a:pPr>
            <a:r>
              <a:rPr lang="en-US" sz="1400" dirty="0" err="1">
                <a:cs typeface="Hellix SemiBold"/>
              </a:rPr>
              <a:t>中間</a:t>
            </a:r>
            <a:endParaRPr lang="en-US" sz="1400" dirty="0">
              <a:cs typeface="Hellix SemiBold"/>
            </a:endParaRPr>
          </a:p>
        </p:txBody>
      </p:sp>
      <p:sp>
        <p:nvSpPr>
          <p:cNvPr id="42" name="object 58">
            <a:extLst>
              <a:ext uri="{FF2B5EF4-FFF2-40B4-BE49-F238E27FC236}">
                <a16:creationId xmlns:a16="http://schemas.microsoft.com/office/drawing/2014/main" id="{6D8DFED4-BCEA-40A3-AEDB-7FFDA45C4030}"/>
              </a:ext>
            </a:extLst>
          </p:cNvPr>
          <p:cNvSpPr txBox="1"/>
          <p:nvPr/>
        </p:nvSpPr>
        <p:spPr>
          <a:xfrm>
            <a:off x="8774233" y="5015421"/>
            <a:ext cx="720000" cy="177356"/>
          </a:xfrm>
          <a:prstGeom prst="rect">
            <a:avLst/>
          </a:prstGeom>
        </p:spPr>
        <p:txBody>
          <a:bodyPr vert="horz" wrap="none" lIns="0" tIns="17145" rIns="0" bIns="0" rtlCol="0">
            <a:noAutofit/>
          </a:bodyPr>
          <a:lstStyle/>
          <a:p>
            <a:pPr algn="r">
              <a:lnSpc>
                <a:spcPct val="80000"/>
              </a:lnSpc>
            </a:pPr>
            <a:r>
              <a:rPr lang="en-US" sz="1400" dirty="0" err="1">
                <a:cs typeface="Hellix SemiBold"/>
              </a:rPr>
              <a:t>高</a:t>
            </a:r>
            <a:endParaRPr lang="en-US" sz="1400" dirty="0">
              <a:cs typeface="Hellix SemiBold"/>
            </a:endParaRPr>
          </a:p>
        </p:txBody>
      </p:sp>
      <p:sp>
        <p:nvSpPr>
          <p:cNvPr id="43" name="object 58">
            <a:extLst>
              <a:ext uri="{FF2B5EF4-FFF2-40B4-BE49-F238E27FC236}">
                <a16:creationId xmlns:a16="http://schemas.microsoft.com/office/drawing/2014/main" id="{B5559138-7D3C-4ED7-87A6-695497294AFD}"/>
              </a:ext>
            </a:extLst>
          </p:cNvPr>
          <p:cNvSpPr txBox="1"/>
          <p:nvPr/>
        </p:nvSpPr>
        <p:spPr>
          <a:xfrm>
            <a:off x="8118100" y="6249238"/>
            <a:ext cx="1127850" cy="177356"/>
          </a:xfrm>
          <a:prstGeom prst="rect">
            <a:avLst/>
          </a:prstGeom>
        </p:spPr>
        <p:txBody>
          <a:bodyPr vert="horz" wrap="none" lIns="0" tIns="17145" rIns="0" bIns="0" rtlCol="0">
            <a:noAutofit/>
          </a:bodyPr>
          <a:lstStyle/>
          <a:p>
            <a:pPr algn="ctr">
              <a:lnSpc>
                <a:spcPct val="80000"/>
              </a:lnSpc>
            </a:pPr>
            <a:r>
              <a:rPr lang="en-US" sz="1400" dirty="0">
                <a:cs typeface="Hellix SemiBold"/>
              </a:rPr>
              <a:t>13.5–15.5%</a:t>
            </a:r>
          </a:p>
        </p:txBody>
      </p:sp>
      <p:sp>
        <p:nvSpPr>
          <p:cNvPr id="44" name="object 58">
            <a:extLst>
              <a:ext uri="{FF2B5EF4-FFF2-40B4-BE49-F238E27FC236}">
                <a16:creationId xmlns:a16="http://schemas.microsoft.com/office/drawing/2014/main" id="{E2A5943C-0C67-4745-966A-20493FE94FBF}"/>
              </a:ext>
            </a:extLst>
          </p:cNvPr>
          <p:cNvSpPr txBox="1"/>
          <p:nvPr/>
        </p:nvSpPr>
        <p:spPr>
          <a:xfrm>
            <a:off x="9154127" y="6249238"/>
            <a:ext cx="399098" cy="177356"/>
          </a:xfrm>
          <a:prstGeom prst="rect">
            <a:avLst/>
          </a:prstGeom>
        </p:spPr>
        <p:txBody>
          <a:bodyPr vert="horz" wrap="none" lIns="0" tIns="17145" rIns="0" bIns="0" rtlCol="0">
            <a:noAutofit/>
          </a:bodyPr>
          <a:lstStyle/>
          <a:p>
            <a:pPr algn="r">
              <a:lnSpc>
                <a:spcPct val="80000"/>
              </a:lnSpc>
            </a:pPr>
            <a:r>
              <a:rPr lang="en-US" sz="1400" dirty="0">
                <a:cs typeface="Hellix SemiBold"/>
              </a:rPr>
              <a:t>17%</a:t>
            </a:r>
          </a:p>
        </p:txBody>
      </p:sp>
      <p:sp>
        <p:nvSpPr>
          <p:cNvPr id="45" name="object 58">
            <a:extLst>
              <a:ext uri="{FF2B5EF4-FFF2-40B4-BE49-F238E27FC236}">
                <a16:creationId xmlns:a16="http://schemas.microsoft.com/office/drawing/2014/main" id="{D5D1D3BC-D71B-4E47-B5F8-B94BCE1EA4BA}"/>
              </a:ext>
            </a:extLst>
          </p:cNvPr>
          <p:cNvSpPr txBox="1"/>
          <p:nvPr/>
        </p:nvSpPr>
        <p:spPr>
          <a:xfrm>
            <a:off x="6873331" y="6249238"/>
            <a:ext cx="605700" cy="177356"/>
          </a:xfrm>
          <a:prstGeom prst="rect">
            <a:avLst/>
          </a:prstGeom>
        </p:spPr>
        <p:txBody>
          <a:bodyPr vert="horz" wrap="none" lIns="0" tIns="17145" rIns="0" bIns="0" rtlCol="0">
            <a:noAutofit/>
          </a:bodyPr>
          <a:lstStyle/>
          <a:p>
            <a:pPr>
              <a:lnSpc>
                <a:spcPct val="80000"/>
              </a:lnSpc>
            </a:pPr>
            <a:r>
              <a:rPr lang="en-US" sz="1400" dirty="0">
                <a:cs typeface="Hellix SemiBold"/>
              </a:rPr>
              <a:t>8%</a:t>
            </a:r>
          </a:p>
        </p:txBody>
      </p:sp>
      <p:sp>
        <p:nvSpPr>
          <p:cNvPr id="46" name="object 58">
            <a:extLst>
              <a:ext uri="{FF2B5EF4-FFF2-40B4-BE49-F238E27FC236}">
                <a16:creationId xmlns:a16="http://schemas.microsoft.com/office/drawing/2014/main" id="{745A302B-3F37-488C-9E6A-78B49E6275F7}"/>
              </a:ext>
            </a:extLst>
          </p:cNvPr>
          <p:cNvSpPr txBox="1"/>
          <p:nvPr/>
        </p:nvSpPr>
        <p:spPr>
          <a:xfrm>
            <a:off x="6215438" y="5799098"/>
            <a:ext cx="245259" cy="294311"/>
          </a:xfrm>
          <a:prstGeom prst="rect">
            <a:avLst/>
          </a:prstGeom>
        </p:spPr>
        <p:txBody>
          <a:bodyPr vert="horz" wrap="none" lIns="0" tIns="17145" rIns="0" bIns="0" rtlCol="0">
            <a:spAutoFit/>
          </a:bodyPr>
          <a:lstStyle/>
          <a:p>
            <a:pPr algn="r">
              <a:buClr>
                <a:srgbClr val="F40000"/>
              </a:buClr>
            </a:pPr>
            <a:r>
              <a:rPr lang="en-US" b="1" spc="100" dirty="0" err="1">
                <a:cs typeface="Hellix SemiBold"/>
              </a:rPr>
              <a:t>酸</a:t>
            </a:r>
            <a:endParaRPr lang="en-US" b="1" spc="100" dirty="0">
              <a:cs typeface="Hellix SemiBold"/>
            </a:endParaRPr>
          </a:p>
        </p:txBody>
      </p:sp>
    </p:spTree>
    <p:extLst>
      <p:ext uri="{BB962C8B-B14F-4D97-AF65-F5344CB8AC3E}">
        <p14:creationId xmlns:p14="http://schemas.microsoft.com/office/powerpoint/2010/main" val="97562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1F72F5E-3200-4046-8433-6E17E3CBDC47}"/>
              </a:ext>
            </a:extLst>
          </p:cNvPr>
          <p:cNvSpPr txBox="1"/>
          <p:nvPr/>
        </p:nvSpPr>
        <p:spPr>
          <a:xfrm>
            <a:off x="401216" y="2170680"/>
            <a:ext cx="4750887" cy="680675"/>
          </a:xfrm>
          <a:prstGeom prst="rect">
            <a:avLst/>
          </a:prstGeom>
        </p:spPr>
        <p:txBody>
          <a:bodyPr vert="horz" wrap="square" lIns="0" tIns="12700" rIns="0" bIns="0" rtlCol="0" anchor="t" anchorCtr="0">
            <a:noAutofit/>
          </a:bodyPr>
          <a:lstStyle/>
          <a:p>
            <a:pPr>
              <a:lnSpc>
                <a:spcPct val="75000"/>
              </a:lnSpc>
              <a:tabLst>
                <a:tab pos="1274445" algn="l"/>
              </a:tabLst>
            </a:pPr>
            <a:r>
              <a:rPr lang="en-AU" sz="6800" b="1" dirty="0" err="1">
                <a:solidFill>
                  <a:schemeClr val="accent1"/>
                </a:solidFill>
                <a:latin typeface="+mj-lt"/>
                <a:cs typeface="Hellix"/>
              </a:rPr>
              <a:t>バロッサ</a:t>
            </a:r>
            <a:r>
              <a:rPr lang="en-AU" sz="6800" b="1" dirty="0">
                <a:solidFill>
                  <a:schemeClr val="accent1"/>
                </a:solidFill>
                <a:latin typeface="+mj-lt"/>
                <a:cs typeface="Hellix"/>
              </a:rPr>
              <a:t>:</a:t>
            </a:r>
          </a:p>
        </p:txBody>
      </p:sp>
      <p:sp>
        <p:nvSpPr>
          <p:cNvPr id="5" name="object 4">
            <a:extLst>
              <a:ext uri="{FF2B5EF4-FFF2-40B4-BE49-F238E27FC236}">
                <a16:creationId xmlns:a16="http://schemas.microsoft.com/office/drawing/2014/main" id="{8E292A03-5CD3-462C-9004-ECCD9B9E1C0B}"/>
              </a:ext>
            </a:extLst>
          </p:cNvPr>
          <p:cNvSpPr txBox="1"/>
          <p:nvPr/>
        </p:nvSpPr>
        <p:spPr>
          <a:xfrm>
            <a:off x="401216" y="2937596"/>
            <a:ext cx="4750887" cy="1575410"/>
          </a:xfrm>
          <a:prstGeom prst="rect">
            <a:avLst/>
          </a:prstGeom>
        </p:spPr>
        <p:txBody>
          <a:bodyPr vert="horz" wrap="square" lIns="0" tIns="12700" rIns="0" bIns="0" rtlCol="0" anchor="t" anchorCtr="0">
            <a:noAutofit/>
          </a:bodyPr>
          <a:lstStyle/>
          <a:p>
            <a:pPr>
              <a:lnSpc>
                <a:spcPct val="75000"/>
              </a:lnSpc>
              <a:tabLst>
                <a:tab pos="1274445" algn="l"/>
              </a:tabLst>
            </a:pPr>
            <a:r>
              <a:rPr lang="en-AU" sz="6800" b="1" dirty="0" err="1">
                <a:solidFill>
                  <a:schemeClr val="bg1"/>
                </a:solidFill>
                <a:latin typeface="+mj-lt"/>
                <a:cs typeface="Hellix"/>
              </a:rPr>
              <a:t>その他</a:t>
            </a:r>
            <a:endParaRPr lang="en-AU" sz="6800" b="1" dirty="0">
              <a:solidFill>
                <a:schemeClr val="bg1"/>
              </a:solidFill>
              <a:latin typeface="+mj-lt"/>
              <a:cs typeface="Hellix"/>
            </a:endParaRPr>
          </a:p>
        </p:txBody>
      </p:sp>
      <p:sp>
        <p:nvSpPr>
          <p:cNvPr id="3" name="Content Placeholder 2">
            <a:extLst>
              <a:ext uri="{FF2B5EF4-FFF2-40B4-BE49-F238E27FC236}">
                <a16:creationId xmlns:a16="http://schemas.microsoft.com/office/drawing/2014/main" id="{9F9827C6-C96E-453C-8112-8A832327F406}"/>
              </a:ext>
            </a:extLst>
          </p:cNvPr>
          <p:cNvSpPr txBox="1">
            <a:spLocks/>
          </p:cNvSpPr>
          <p:nvPr/>
        </p:nvSpPr>
        <p:spPr>
          <a:xfrm>
            <a:off x="6008736" y="902313"/>
            <a:ext cx="3951342" cy="6117919"/>
          </a:xfrm>
          <a:prstGeom prst="rect">
            <a:avLst/>
          </a:prstGeom>
          <a:noFill/>
        </p:spPr>
        <p:txBody>
          <a:bodyPr anchor="ctr" anchorCtr="0"/>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spcBef>
                <a:spcPts val="400"/>
              </a:spcBef>
              <a:buNone/>
            </a:pPr>
            <a:r>
              <a:rPr lang="en-AU" sz="2100" b="1" dirty="0" err="1">
                <a:solidFill>
                  <a:schemeClr val="bg1"/>
                </a:solidFill>
              </a:rPr>
              <a:t>シャルドネ</a:t>
            </a:r>
            <a:endParaRPr lang="en-AU" sz="2100" b="1" dirty="0">
              <a:solidFill>
                <a:schemeClr val="bg1"/>
              </a:solidFill>
            </a:endParaRPr>
          </a:p>
          <a:p>
            <a:pPr>
              <a:spcBef>
                <a:spcPts val="400"/>
              </a:spcBef>
            </a:pPr>
            <a:r>
              <a:rPr lang="en-AU" dirty="0">
                <a:solidFill>
                  <a:schemeClr val="bg1"/>
                </a:solidFill>
              </a:rPr>
              <a:t>バロッサで２番目に多く植えられている白ブドウ品種</a:t>
            </a:r>
          </a:p>
          <a:p>
            <a:pPr>
              <a:spcBef>
                <a:spcPts val="400"/>
              </a:spcBef>
            </a:pPr>
            <a:r>
              <a:rPr lang="ja-JP" altLang="en-US">
                <a:solidFill>
                  <a:schemeClr val="bg1"/>
                </a:solidFill>
              </a:rPr>
              <a:t>南オーストラリア州初の商業用シャルドネのブドウ畑は</a:t>
            </a:r>
            <a:r>
              <a:rPr lang="en-AU" altLang="ja-JP" dirty="0">
                <a:solidFill>
                  <a:schemeClr val="bg1"/>
                </a:solidFill>
              </a:rPr>
              <a:t>1973</a:t>
            </a:r>
            <a:r>
              <a:rPr lang="ja-JP" altLang="en-AU">
                <a:solidFill>
                  <a:schemeClr val="bg1"/>
                </a:solidFill>
              </a:rPr>
              <a:t>年に</a:t>
            </a:r>
            <a:r>
              <a:rPr lang="ja-JP" altLang="en-US">
                <a:solidFill>
                  <a:schemeClr val="bg1"/>
                </a:solidFill>
              </a:rPr>
              <a:t>イーデン・ヴァレーに設立</a:t>
            </a:r>
            <a:endParaRPr lang="en-AU" altLang="ja-JP" dirty="0">
              <a:solidFill>
                <a:schemeClr val="bg1"/>
              </a:solidFill>
            </a:endParaRPr>
          </a:p>
          <a:p>
            <a:pPr>
              <a:spcBef>
                <a:spcPts val="400"/>
              </a:spcBef>
            </a:pPr>
            <a:r>
              <a:rPr lang="ja-JP" altLang="en-US">
                <a:solidFill>
                  <a:schemeClr val="bg1"/>
                </a:solidFill>
              </a:rPr>
              <a:t>濃厚で複雑なワイン、メロン、イチジク、カシューナッツなどのクラシックな味わいが特徴</a:t>
            </a:r>
            <a:endParaRPr lang="en-AU" sz="2100" b="1" dirty="0">
              <a:solidFill>
                <a:schemeClr val="bg1"/>
              </a:solidFill>
            </a:endParaRPr>
          </a:p>
          <a:p>
            <a:pPr marL="0" indent="0">
              <a:spcBef>
                <a:spcPts val="400"/>
              </a:spcBef>
              <a:buNone/>
            </a:pPr>
            <a:r>
              <a:rPr lang="en-AU" sz="2100" b="1" dirty="0" err="1">
                <a:solidFill>
                  <a:schemeClr val="bg1"/>
                </a:solidFill>
              </a:rPr>
              <a:t>セミヨン</a:t>
            </a:r>
            <a:endParaRPr lang="en-AU" sz="2100" b="1" dirty="0">
              <a:solidFill>
                <a:schemeClr val="bg1"/>
              </a:solidFill>
            </a:endParaRPr>
          </a:p>
          <a:p>
            <a:pPr>
              <a:spcBef>
                <a:spcPts val="400"/>
              </a:spcBef>
            </a:pPr>
            <a:r>
              <a:rPr lang="ja-JP" altLang="en-US">
                <a:solidFill>
                  <a:schemeClr val="bg1"/>
                </a:solidFill>
              </a:rPr>
              <a:t>バロッサバレーの</a:t>
            </a:r>
            <a:r>
              <a:rPr lang="en-US" altLang="ja-JP" dirty="0">
                <a:solidFill>
                  <a:schemeClr val="bg1"/>
                </a:solidFill>
              </a:rPr>
              <a:t>3</a:t>
            </a:r>
            <a:r>
              <a:rPr lang="ja-JP" altLang="en-US">
                <a:solidFill>
                  <a:schemeClr val="bg1"/>
                </a:solidFill>
              </a:rPr>
              <a:t>大白ブドウ品種の一つ。伝統的なスタイルは樽熟成された濃厚なもの</a:t>
            </a:r>
            <a:endParaRPr lang="en-AU" altLang="ja-JP" dirty="0">
              <a:solidFill>
                <a:schemeClr val="bg1"/>
              </a:solidFill>
            </a:endParaRPr>
          </a:p>
          <a:p>
            <a:pPr>
              <a:spcBef>
                <a:spcPts val="400"/>
              </a:spcBef>
            </a:pPr>
            <a:r>
              <a:rPr lang="ja-JP" altLang="en-US">
                <a:solidFill>
                  <a:schemeClr val="bg1"/>
                </a:solidFill>
              </a:rPr>
              <a:t>モダンなスタイルのものはより軽やかでキレのあるワイン</a:t>
            </a:r>
          </a:p>
          <a:p>
            <a:pPr>
              <a:spcBef>
                <a:spcPts val="400"/>
              </a:spcBef>
            </a:pPr>
            <a:r>
              <a:rPr lang="ja-JP" altLang="en-US">
                <a:solidFill>
                  <a:schemeClr val="bg1"/>
                </a:solidFill>
              </a:rPr>
              <a:t>ソーヴィニヨン・ブランとブレンドすることもある</a:t>
            </a:r>
            <a:endParaRPr lang="ja-JP" altLang="en-US" dirty="0">
              <a:solidFill>
                <a:schemeClr val="bg1"/>
              </a:solidFill>
            </a:endParaRPr>
          </a:p>
        </p:txBody>
      </p:sp>
    </p:spTree>
    <p:extLst>
      <p:ext uri="{BB962C8B-B14F-4D97-AF65-F5344CB8AC3E}">
        <p14:creationId xmlns:p14="http://schemas.microsoft.com/office/powerpoint/2010/main" val="1406938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258B4F-78F0-4A40-AF20-CA60655460A6}"/>
              </a:ext>
            </a:extLst>
          </p:cNvPr>
          <p:cNvSpPr txBox="1">
            <a:spLocks/>
          </p:cNvSpPr>
          <p:nvPr/>
        </p:nvSpPr>
        <p:spPr>
          <a:xfrm>
            <a:off x="6008736" y="1069462"/>
            <a:ext cx="4250832" cy="5715385"/>
          </a:xfrm>
          <a:prstGeom prst="rect">
            <a:avLst/>
          </a:prstGeom>
          <a:noFill/>
        </p:spPr>
        <p:txBody>
          <a:bodyPr lIns="91440" tIns="45720" rIns="91440" bIns="45720" anchor="ctr" anchorCtr="0"/>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spcBef>
                <a:spcPts val="400"/>
              </a:spcBef>
              <a:buNone/>
            </a:pPr>
            <a:r>
              <a:rPr lang="ja-JP" altLang="en-US" sz="2100" b="1">
                <a:solidFill>
                  <a:schemeClr val="bg1"/>
                </a:solidFill>
                <a:ea typeface="ＭＳ Ｐゴシック"/>
              </a:rPr>
              <a:t>マタロ</a:t>
            </a:r>
            <a:r>
              <a:rPr lang="en-US" altLang="ja-JP" sz="2100" b="1" dirty="0">
                <a:solidFill>
                  <a:schemeClr val="bg1"/>
                </a:solidFill>
                <a:ea typeface="ＭＳ Ｐゴシック"/>
              </a:rPr>
              <a:t>/</a:t>
            </a:r>
            <a:r>
              <a:rPr lang="ja-JP" altLang="en-US" sz="2100" b="1">
                <a:solidFill>
                  <a:schemeClr val="bg1"/>
                </a:solidFill>
                <a:ea typeface="ＭＳ Ｐゴシック"/>
              </a:rPr>
              <a:t>ムールヴェドル</a:t>
            </a:r>
            <a:endParaRPr lang="en-AU" altLang="ja-JP" sz="2100" b="1" dirty="0">
              <a:solidFill>
                <a:schemeClr val="bg1"/>
              </a:solidFill>
              <a:ea typeface="ＭＳ Ｐゴシック"/>
            </a:endParaRPr>
          </a:p>
          <a:p>
            <a:pPr marL="0" indent="0">
              <a:spcBef>
                <a:spcPts val="400"/>
              </a:spcBef>
              <a:buNone/>
            </a:pPr>
            <a:r>
              <a:rPr lang="ja-JP" altLang="en-US">
                <a:solidFill>
                  <a:schemeClr val="bg1"/>
                </a:solidFill>
              </a:rPr>
              <a:t>バロッサ・ヴァレーでの生産は、オーストラリア全体の年間生産量の約</a:t>
            </a:r>
            <a:r>
              <a:rPr lang="en-US" altLang="ja-JP" dirty="0">
                <a:solidFill>
                  <a:schemeClr val="bg1"/>
                </a:solidFill>
              </a:rPr>
              <a:t>1/5</a:t>
            </a:r>
            <a:r>
              <a:rPr lang="ja-JP" altLang="en-US">
                <a:solidFill>
                  <a:schemeClr val="bg1"/>
                </a:solidFill>
              </a:rPr>
              <a:t>を占める。</a:t>
            </a:r>
          </a:p>
          <a:p>
            <a:pPr marL="179705" indent="-179705">
              <a:spcBef>
                <a:spcPts val="400"/>
              </a:spcBef>
            </a:pPr>
            <a:r>
              <a:rPr lang="en-US" altLang="ja-JP" dirty="0">
                <a:solidFill>
                  <a:schemeClr val="bg1"/>
                </a:solidFill>
              </a:rPr>
              <a:t>1853</a:t>
            </a:r>
            <a:r>
              <a:rPr lang="ja-JP" altLang="en-US">
                <a:solidFill>
                  <a:schemeClr val="bg1"/>
                </a:solidFill>
              </a:rPr>
              <a:t>年に植えられた世界最古のマタロの畑がある</a:t>
            </a:r>
            <a:endParaRPr lang="ja-JP" altLang="en-US">
              <a:solidFill>
                <a:schemeClr val="bg1"/>
              </a:solidFill>
              <a:cs typeface="Arial" panose="020B0604020202020204"/>
            </a:endParaRPr>
          </a:p>
          <a:p>
            <a:pPr marL="179705" indent="-179705">
              <a:spcBef>
                <a:spcPts val="400"/>
              </a:spcBef>
            </a:pPr>
            <a:r>
              <a:rPr lang="ja-JP" altLang="en-US">
                <a:solidFill>
                  <a:schemeClr val="bg1"/>
                </a:solidFill>
              </a:rPr>
              <a:t>マタロは一般的にブレンドに使用され、色の深みと重み、強い味わいをもたらす</a:t>
            </a:r>
            <a:endParaRPr lang="en-AU" dirty="0">
              <a:solidFill>
                <a:schemeClr val="bg1"/>
              </a:solidFill>
              <a:cs typeface="Arial" panose="020B0604020202020204"/>
            </a:endParaRPr>
          </a:p>
          <a:p>
            <a:pPr marL="179705" indent="-179705">
              <a:spcBef>
                <a:spcPts val="400"/>
              </a:spcBef>
            </a:pPr>
            <a:r>
              <a:rPr lang="en-AU" sz="2100" b="1" dirty="0" err="1">
                <a:solidFill>
                  <a:schemeClr val="bg1"/>
                </a:solidFill>
              </a:rPr>
              <a:t>酒精強化ワイン</a:t>
            </a:r>
            <a:br>
              <a:rPr lang="en-AU" dirty="0">
                <a:solidFill>
                  <a:schemeClr val="bg1"/>
                </a:solidFill>
              </a:rPr>
            </a:br>
            <a:r>
              <a:rPr lang="ja-JP" altLang="en-US">
                <a:solidFill>
                  <a:schemeClr val="bg1"/>
                </a:solidFill>
              </a:rPr>
              <a:t>バロッサ・ヴァレーは酒精強化ワインの生産で長い歴史を持つ</a:t>
            </a:r>
            <a:endParaRPr lang="ja-JP" altLang="en-US">
              <a:solidFill>
                <a:schemeClr val="bg1"/>
              </a:solidFill>
              <a:cs typeface="Arial" panose="020B0604020202020204"/>
            </a:endParaRPr>
          </a:p>
          <a:p>
            <a:pPr marL="179705" indent="-179705">
              <a:spcBef>
                <a:spcPts val="400"/>
              </a:spcBef>
            </a:pPr>
            <a:r>
              <a:rPr lang="ja-JP" altLang="en-US">
                <a:solidFill>
                  <a:schemeClr val="bg1"/>
                </a:solidFill>
              </a:rPr>
              <a:t>現在ではあまり馴染みがなくなったが、品質は今も世界トップクラス</a:t>
            </a:r>
            <a:endParaRPr lang="ja-JP" altLang="en-US">
              <a:solidFill>
                <a:schemeClr val="bg1"/>
              </a:solidFill>
              <a:cs typeface="Arial" panose="020B0604020202020204"/>
            </a:endParaRPr>
          </a:p>
          <a:p>
            <a:pPr marL="179705" indent="-179705">
              <a:spcBef>
                <a:spcPts val="400"/>
              </a:spcBef>
            </a:pPr>
            <a:r>
              <a:rPr lang="ja-JP" altLang="en-US">
                <a:solidFill>
                  <a:schemeClr val="bg1"/>
                </a:solidFill>
              </a:rPr>
              <a:t>オーストラリアで最も高価なワインひとつが、バロッサの酒精強化ワインであるセッペルツフィールドの</a:t>
            </a:r>
            <a:r>
              <a:rPr lang="en-US" altLang="ja-JP" dirty="0">
                <a:solidFill>
                  <a:schemeClr val="bg1"/>
                </a:solidFill>
              </a:rPr>
              <a:t>1879</a:t>
            </a:r>
            <a:r>
              <a:rPr lang="ja-JP" altLang="en-US">
                <a:solidFill>
                  <a:schemeClr val="bg1"/>
                </a:solidFill>
              </a:rPr>
              <a:t>年のパラ・トーニーである</a:t>
            </a:r>
            <a:endParaRPr lang="en-AU" dirty="0">
              <a:solidFill>
                <a:schemeClr val="bg1"/>
              </a:solidFill>
              <a:cs typeface="Arial" panose="020B0604020202020204"/>
            </a:endParaRPr>
          </a:p>
        </p:txBody>
      </p:sp>
    </p:spTree>
    <p:extLst>
      <p:ext uri="{BB962C8B-B14F-4D97-AF65-F5344CB8AC3E}">
        <p14:creationId xmlns:p14="http://schemas.microsoft.com/office/powerpoint/2010/main" val="3513479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5DF1BBC7-7ED8-4560-8EFB-7D1E5F649EA5}"/>
              </a:ext>
            </a:extLst>
          </p:cNvPr>
          <p:cNvSpPr txBox="1"/>
          <p:nvPr/>
        </p:nvSpPr>
        <p:spPr>
          <a:xfrm>
            <a:off x="-25567" y="4670584"/>
            <a:ext cx="10691813" cy="422525"/>
          </a:xfrm>
          <a:prstGeom prst="rect">
            <a:avLst/>
          </a:prstGeom>
        </p:spPr>
        <p:txBody>
          <a:bodyPr vert="horz" wrap="none" lIns="0" tIns="12700" rIns="0" bIns="0" rtlCol="0">
            <a:noAutofit/>
          </a:bodyPr>
          <a:lstStyle/>
          <a:p>
            <a:pPr>
              <a:lnSpc>
                <a:spcPct val="80000"/>
              </a:lnSpc>
              <a:tabLst>
                <a:tab pos="1274445" algn="l"/>
              </a:tabLst>
            </a:pPr>
            <a:r>
              <a:rPr lang="en-AU" sz="4200" b="1" spc="450" dirty="0" err="1">
                <a:solidFill>
                  <a:schemeClr val="bg1"/>
                </a:solidFill>
                <a:latin typeface="+mj-lt"/>
                <a:cs typeface="Hellix"/>
              </a:rPr>
              <a:t>バロッサ</a:t>
            </a:r>
            <a:endParaRPr lang="en-AU" sz="4200" b="1" spc="450" dirty="0">
              <a:solidFill>
                <a:schemeClr val="bg1"/>
              </a:solidFill>
              <a:latin typeface="+mj-lt"/>
              <a:cs typeface="Hellix"/>
            </a:endParaRPr>
          </a:p>
        </p:txBody>
      </p:sp>
      <p:sp>
        <p:nvSpPr>
          <p:cNvPr id="4" name="object 4">
            <a:extLst>
              <a:ext uri="{FF2B5EF4-FFF2-40B4-BE49-F238E27FC236}">
                <a16:creationId xmlns:a16="http://schemas.microsoft.com/office/drawing/2014/main" id="{32A77D42-52D0-45F1-A7E4-7077CD21C8B4}"/>
              </a:ext>
            </a:extLst>
          </p:cNvPr>
          <p:cNvSpPr txBox="1"/>
          <p:nvPr/>
        </p:nvSpPr>
        <p:spPr>
          <a:xfrm>
            <a:off x="706935" y="5194151"/>
            <a:ext cx="9656263" cy="1432791"/>
          </a:xfrm>
          <a:prstGeom prst="rect">
            <a:avLst/>
          </a:prstGeom>
        </p:spPr>
        <p:txBody>
          <a:bodyPr vert="horz" wrap="square" lIns="0" tIns="12700" rIns="0" bIns="0" rtlCol="0">
            <a:noAutofit/>
          </a:bodyPr>
          <a:lstStyle/>
          <a:p>
            <a:pPr>
              <a:lnSpc>
                <a:spcPct val="75000"/>
              </a:lnSpc>
              <a:tabLst>
                <a:tab pos="1274445" algn="l"/>
              </a:tabLst>
            </a:pPr>
            <a:r>
              <a:rPr lang="ja-JP" altLang="en-US" sz="4200" b="1" spc="200">
                <a:latin typeface="+mj-lt"/>
                <a:cs typeface="Hellix"/>
              </a:rPr>
              <a:t>この世界を牽引するワイン産地</a:t>
            </a:r>
            <a:br>
              <a:rPr lang="en-AU" altLang="ja-JP" sz="4200" b="1" spc="200" dirty="0">
                <a:latin typeface="+mj-lt"/>
                <a:cs typeface="Hellix"/>
              </a:rPr>
            </a:br>
            <a:r>
              <a:rPr lang="ja-JP" altLang="en-US" sz="4200" b="1" spc="200">
                <a:latin typeface="+mj-lt"/>
                <a:cs typeface="Hellix"/>
              </a:rPr>
              <a:t>豊かな伝統と輝かしい未来</a:t>
            </a:r>
            <a:endParaRPr lang="en-AU" sz="4200" b="1" spc="200" dirty="0">
              <a:latin typeface="+mj-lt"/>
              <a:cs typeface="Hellix"/>
            </a:endParaRPr>
          </a:p>
        </p:txBody>
      </p:sp>
    </p:spTree>
    <p:extLst>
      <p:ext uri="{BB962C8B-B14F-4D97-AF65-F5344CB8AC3E}">
        <p14:creationId xmlns:p14="http://schemas.microsoft.com/office/powerpoint/2010/main" val="297230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95E0687-F88D-4700-811F-FAA5875FD411}"/>
              </a:ext>
            </a:extLst>
          </p:cNvPr>
          <p:cNvSpPr txBox="1">
            <a:spLocks/>
          </p:cNvSpPr>
          <p:nvPr/>
        </p:nvSpPr>
        <p:spPr>
          <a:xfrm>
            <a:off x="-109537" y="5109407"/>
            <a:ext cx="11006136" cy="1243930"/>
          </a:xfrm>
          <a:prstGeom prst="rect">
            <a:avLst/>
          </a:prstGeom>
        </p:spPr>
        <p:txBody>
          <a:bodyPr vert="horz" wrap="none" lIns="0" tIns="12700" rIns="0" bIns="0" rtlCol="0">
            <a:no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marL="12700" algn="ctr">
              <a:spcBef>
                <a:spcPts val="100"/>
              </a:spcBef>
              <a:tabLst>
                <a:tab pos="1281430" algn="l"/>
                <a:tab pos="2681605" algn="l"/>
                <a:tab pos="4067810" algn="l"/>
                <a:tab pos="5422265" algn="l"/>
                <a:tab pos="7200265" algn="l"/>
                <a:tab pos="9970770" algn="l"/>
              </a:tabLst>
            </a:pPr>
            <a:r>
              <a:rPr lang="pt-BR" sz="10000" spc="300" dirty="0">
                <a:solidFill>
                  <a:srgbClr val="FFFFFF"/>
                </a:solidFill>
              </a:rPr>
              <a:t>T H A N K   </a:t>
            </a:r>
            <a:r>
              <a:rPr lang="pt-BR" sz="10000" spc="300" dirty="0">
                <a:solidFill>
                  <a:schemeClr val="tx1"/>
                </a:solidFill>
              </a:rPr>
              <a:t>Y O U</a:t>
            </a:r>
          </a:p>
        </p:txBody>
      </p:sp>
    </p:spTree>
    <p:extLst>
      <p:ext uri="{BB962C8B-B14F-4D97-AF65-F5344CB8AC3E}">
        <p14:creationId xmlns:p14="http://schemas.microsoft.com/office/powerpoint/2010/main" val="3925065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04C2A8-665F-41B8-BD06-1B6FB8EF837F}"/>
              </a:ext>
            </a:extLst>
          </p:cNvPr>
          <p:cNvSpPr>
            <a:spLocks noGrp="1"/>
          </p:cNvSpPr>
          <p:nvPr>
            <p:ph type="pic" sz="quarter" idx="10"/>
          </p:nvPr>
        </p:nvSpPr>
        <p:spPr/>
      </p:sp>
      <p:sp>
        <p:nvSpPr>
          <p:cNvPr id="3" name="Title 2">
            <a:extLst>
              <a:ext uri="{FF2B5EF4-FFF2-40B4-BE49-F238E27FC236}">
                <a16:creationId xmlns:a16="http://schemas.microsoft.com/office/drawing/2014/main" id="{0087525C-1FD7-4EC6-8B3B-EB0366042310}"/>
              </a:ext>
            </a:extLst>
          </p:cNvPr>
          <p:cNvSpPr>
            <a:spLocks noGrp="1"/>
          </p:cNvSpPr>
          <p:nvPr>
            <p:ph type="title"/>
          </p:nvPr>
        </p:nvSpPr>
        <p:spPr/>
        <p:txBody>
          <a:bodyPr/>
          <a:lstStyle/>
          <a:p>
            <a:r>
              <a:rPr lang="en-AU" dirty="0"/>
              <a:t>slide </a:t>
            </a:r>
            <a:r>
              <a:rPr lang="en-AU" dirty="0">
                <a:solidFill>
                  <a:srgbClr val="F40000"/>
                </a:solidFill>
              </a:rPr>
              <a:t>title</a:t>
            </a:r>
            <a:r>
              <a:rPr lang="en-AU" dirty="0"/>
              <a:t> goes here</a:t>
            </a:r>
          </a:p>
        </p:txBody>
      </p:sp>
      <p:sp>
        <p:nvSpPr>
          <p:cNvPr id="4" name="Content Placeholder 3">
            <a:extLst>
              <a:ext uri="{FF2B5EF4-FFF2-40B4-BE49-F238E27FC236}">
                <a16:creationId xmlns:a16="http://schemas.microsoft.com/office/drawing/2014/main" id="{64DD0960-9D49-4868-BB1A-FC0F5C6EFF82}"/>
              </a:ext>
            </a:extLst>
          </p:cNvPr>
          <p:cNvSpPr>
            <a:spLocks noGrp="1"/>
          </p:cNvSpPr>
          <p:nvPr>
            <p:ph idx="4294967295"/>
          </p:nvPr>
        </p:nvSpPr>
        <p:spPr>
          <a:xfrm>
            <a:off x="6000749" y="1076325"/>
            <a:ext cx="3600000" cy="6057900"/>
          </a:xfrm>
        </p:spPr>
        <p:txBody>
          <a:bodyPr/>
          <a:lstStyle/>
          <a:p>
            <a:r>
              <a:rPr lang="en-AU" dirty="0"/>
              <a:t>Insert text here</a:t>
            </a:r>
          </a:p>
          <a:p>
            <a:r>
              <a:rPr lang="en-AU" dirty="0"/>
              <a:t>Insert text here</a:t>
            </a:r>
          </a:p>
          <a:p>
            <a:r>
              <a:rPr lang="en-AU" dirty="0"/>
              <a:t>Insert text here</a:t>
            </a:r>
          </a:p>
          <a:p>
            <a:r>
              <a:rPr lang="en-AU" dirty="0"/>
              <a:t>Insert text here</a:t>
            </a:r>
          </a:p>
          <a:p>
            <a:r>
              <a:rPr lang="en-AU" dirty="0"/>
              <a:t>Insert text here</a:t>
            </a:r>
          </a:p>
          <a:p>
            <a:r>
              <a:rPr lang="en-AU" dirty="0"/>
              <a:t>Insert text here</a:t>
            </a:r>
          </a:p>
          <a:p>
            <a:r>
              <a:rPr lang="en-AU" dirty="0"/>
              <a:t>Insert text here</a:t>
            </a:r>
          </a:p>
          <a:p>
            <a:endParaRPr lang="en-AU" dirty="0"/>
          </a:p>
        </p:txBody>
      </p:sp>
    </p:spTree>
    <p:extLst>
      <p:ext uri="{BB962C8B-B14F-4D97-AF65-F5344CB8AC3E}">
        <p14:creationId xmlns:p14="http://schemas.microsoft.com/office/powerpoint/2010/main" val="219324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0E79F-99B0-490C-B975-EB94F057B3BB}"/>
              </a:ext>
            </a:extLst>
          </p:cNvPr>
          <p:cNvSpPr>
            <a:spLocks noGrp="1"/>
          </p:cNvSpPr>
          <p:nvPr>
            <p:ph type="title"/>
          </p:nvPr>
        </p:nvSpPr>
        <p:spPr/>
        <p:txBody>
          <a:bodyPr/>
          <a:lstStyle/>
          <a:p>
            <a:r>
              <a:rPr lang="en-AU" dirty="0" err="1"/>
              <a:t>ワインの名前をここに入力</a:t>
            </a:r>
            <a:endParaRPr lang="en-AU" dirty="0"/>
          </a:p>
        </p:txBody>
      </p:sp>
      <p:sp>
        <p:nvSpPr>
          <p:cNvPr id="6" name="Text Placeholder 5">
            <a:extLst>
              <a:ext uri="{FF2B5EF4-FFF2-40B4-BE49-F238E27FC236}">
                <a16:creationId xmlns:a16="http://schemas.microsoft.com/office/drawing/2014/main" id="{AF63FCEB-7C4B-40C3-8224-02303FD2D843}"/>
              </a:ext>
            </a:extLst>
          </p:cNvPr>
          <p:cNvSpPr>
            <a:spLocks noGrp="1"/>
          </p:cNvSpPr>
          <p:nvPr>
            <p:ph type="body" idx="10"/>
          </p:nvPr>
        </p:nvSpPr>
        <p:spPr/>
        <p:txBody>
          <a:bodyPr/>
          <a:lstStyle/>
          <a:p>
            <a:r>
              <a:rPr lang="en-US" dirty="0" err="1"/>
              <a:t>産地をここに入力</a:t>
            </a:r>
            <a:endParaRPr lang="en-AU" dirty="0"/>
          </a:p>
        </p:txBody>
      </p:sp>
      <p:sp>
        <p:nvSpPr>
          <p:cNvPr id="11" name="Text Placeholder 10">
            <a:extLst>
              <a:ext uri="{FF2B5EF4-FFF2-40B4-BE49-F238E27FC236}">
                <a16:creationId xmlns:a16="http://schemas.microsoft.com/office/drawing/2014/main" id="{32238683-5AA5-4801-A48D-2798FBFB65BB}"/>
              </a:ext>
            </a:extLst>
          </p:cNvPr>
          <p:cNvSpPr>
            <a:spLocks noGrp="1"/>
          </p:cNvSpPr>
          <p:nvPr>
            <p:ph type="body" idx="11"/>
          </p:nvPr>
        </p:nvSpPr>
        <p:spPr/>
        <p:txBody>
          <a:bodyPr/>
          <a:lstStyle/>
          <a:p>
            <a:r>
              <a:rPr lang="en-AU" dirty="0" err="1"/>
              <a:t>その他の情報をここに入力</a:t>
            </a:r>
            <a:endParaRPr lang="en-AU" dirty="0"/>
          </a:p>
        </p:txBody>
      </p:sp>
      <p:pic>
        <p:nvPicPr>
          <p:cNvPr id="12" name="Picture 11">
            <a:extLst>
              <a:ext uri="{FF2B5EF4-FFF2-40B4-BE49-F238E27FC236}">
                <a16:creationId xmlns:a16="http://schemas.microsoft.com/office/drawing/2014/main" id="{C4AE34E7-C999-4141-A0E9-2AF3140E9653}"/>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3136" b="98490" l="7930" r="89868">
                        <a14:foregroundMark x1="58150" y1="40534" x2="61674" y2="9408"/>
                        <a14:foregroundMark x1="61674" y1="9408" x2="48899" y2="20557"/>
                        <a14:foregroundMark x1="48899" y1="20557" x2="49780" y2="39141"/>
                        <a14:foregroundMark x1="59912" y1="7201" x2="36123" y2="13240"/>
                        <a14:foregroundMark x1="36123" y1="13240" x2="36123" y2="13937"/>
                        <a14:foregroundMark x1="39207" y1="6156" x2="59912" y2="6156"/>
                        <a14:foregroundMark x1="55066" y1="3252" x2="58150" y2="4413"/>
                        <a14:foregroundMark x1="7930" y1="49129" x2="11894" y2="51568"/>
                        <a14:foregroundMark x1="27753" y1="77120" x2="28194" y2="86992"/>
                        <a14:foregroundMark x1="28194" y1="86992" x2="50220" y2="93031"/>
                        <a14:foregroundMark x1="50220" y1="93031" x2="68282" y2="85714"/>
                        <a14:foregroundMark x1="68282" y1="85714" x2="61233" y2="76771"/>
                        <a14:foregroundMark x1="61233" y1="76771" x2="59471" y2="76190"/>
                        <a14:foregroundMark x1="42291" y1="15099" x2="42731" y2="23229"/>
                        <a14:foregroundMark x1="42731" y1="23229" x2="21586" y2="40534"/>
                        <a14:foregroundMark x1="21586" y1="40534" x2="18943" y2="45993"/>
                        <a14:foregroundMark x1="27313" y1="91173" x2="52423" y2="96051"/>
                        <a14:foregroundMark x1="52423" y1="96051" x2="77093" y2="94541"/>
                        <a14:foregroundMark x1="25991" y1="93612" x2="53304" y2="98490"/>
                        <a14:foregroundMark x1="53304" y1="98490" x2="58150" y2="98490"/>
                        <a14:foregroundMark x1="75771" y1="34030" x2="75771" y2="46225"/>
                      </a14:backgroundRemoval>
                    </a14:imgEffect>
                  </a14:imgLayer>
                </a14:imgProps>
              </a:ext>
              <a:ext uri="{28A0092B-C50C-407E-A947-70E740481C1C}">
                <a14:useLocalDpi xmlns:a14="http://schemas.microsoft.com/office/drawing/2010/main"/>
              </a:ext>
            </a:extLst>
          </a:blip>
          <a:stretch>
            <a:fillRect/>
          </a:stretch>
        </p:blipFill>
        <p:spPr>
          <a:xfrm>
            <a:off x="8734118" y="2127908"/>
            <a:ext cx="1292586" cy="4921487"/>
          </a:xfrm>
          <a:prstGeom prst="rect">
            <a:avLst/>
          </a:prstGeom>
        </p:spPr>
      </p:pic>
    </p:spTree>
    <p:extLst>
      <p:ext uri="{BB962C8B-B14F-4D97-AF65-F5344CB8AC3E}">
        <p14:creationId xmlns:p14="http://schemas.microsoft.com/office/powerpoint/2010/main" val="309458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0E79F-99B0-490C-B975-EB94F057B3BB}"/>
              </a:ext>
            </a:extLst>
          </p:cNvPr>
          <p:cNvSpPr>
            <a:spLocks noGrp="1"/>
          </p:cNvSpPr>
          <p:nvPr>
            <p:ph type="title"/>
          </p:nvPr>
        </p:nvSpPr>
        <p:spPr/>
        <p:txBody>
          <a:bodyPr/>
          <a:lstStyle/>
          <a:p>
            <a:r>
              <a:rPr lang="en-AU"/>
              <a:t>Tyrrell's Wines Winemaker's Selection Vat 8 Hunter </a:t>
            </a:r>
            <a:br>
              <a:rPr lang="en-AU"/>
            </a:br>
            <a:r>
              <a:rPr lang="en-AU"/>
              <a:t>Shiraz Cabernet 2014</a:t>
            </a:r>
            <a:endParaRPr lang="en-AU" dirty="0"/>
          </a:p>
        </p:txBody>
      </p:sp>
      <p:sp>
        <p:nvSpPr>
          <p:cNvPr id="6" name="Text Placeholder 5">
            <a:extLst>
              <a:ext uri="{FF2B5EF4-FFF2-40B4-BE49-F238E27FC236}">
                <a16:creationId xmlns:a16="http://schemas.microsoft.com/office/drawing/2014/main" id="{AF63FCEB-7C4B-40C3-8224-02303FD2D843}"/>
              </a:ext>
            </a:extLst>
          </p:cNvPr>
          <p:cNvSpPr>
            <a:spLocks noGrp="1"/>
          </p:cNvSpPr>
          <p:nvPr>
            <p:ph type="body" idx="10"/>
          </p:nvPr>
        </p:nvSpPr>
        <p:spPr/>
        <p:txBody>
          <a:bodyPr/>
          <a:lstStyle/>
          <a:p>
            <a:r>
              <a:rPr lang="en-AU"/>
              <a:t>Hunter Valley, New South Wales</a:t>
            </a:r>
            <a:endParaRPr lang="en-AU" dirty="0"/>
          </a:p>
        </p:txBody>
      </p:sp>
      <p:sp>
        <p:nvSpPr>
          <p:cNvPr id="11" name="Text Placeholder 10">
            <a:extLst>
              <a:ext uri="{FF2B5EF4-FFF2-40B4-BE49-F238E27FC236}">
                <a16:creationId xmlns:a16="http://schemas.microsoft.com/office/drawing/2014/main" id="{32238683-5AA5-4801-A48D-2798FBFB65BB}"/>
              </a:ext>
            </a:extLst>
          </p:cNvPr>
          <p:cNvSpPr>
            <a:spLocks noGrp="1"/>
          </p:cNvSpPr>
          <p:nvPr>
            <p:ph type="body" idx="11"/>
          </p:nvPr>
        </p:nvSpPr>
        <p:spPr/>
        <p:txBody>
          <a:bodyPr/>
          <a:lstStyle/>
          <a:p>
            <a:r>
              <a:rPr lang="en-AU"/>
              <a:t>95+ Points - Gary Walsh, Wine Front</a:t>
            </a:r>
          </a:p>
          <a:p>
            <a:r>
              <a:rPr lang="en-AU"/>
              <a:t>95 Points - www.jamessuckling.com</a:t>
            </a:r>
          </a:p>
          <a:p>
            <a:r>
              <a:rPr lang="en-AU"/>
              <a:t>4.5 stars out of 5 - Winewise                                                      </a:t>
            </a:r>
          </a:p>
          <a:p>
            <a:r>
              <a:rPr lang="en-AU"/>
              <a:t>91 Points - Huon Hooke, The Real Review                         </a:t>
            </a:r>
          </a:p>
          <a:p>
            <a:r>
              <a:rPr lang="en-AU"/>
              <a:t>91 Points - National Liquor News                                                                                  </a:t>
            </a:r>
          </a:p>
          <a:p>
            <a:r>
              <a:rPr lang="en-AU"/>
              <a:t>1 Gold, 9 Bronze Medals </a:t>
            </a:r>
            <a:endParaRPr lang="en-AU" dirty="0"/>
          </a:p>
        </p:txBody>
      </p:sp>
      <p:pic>
        <p:nvPicPr>
          <p:cNvPr id="7" name="Picture 6">
            <a:extLst>
              <a:ext uri="{FF2B5EF4-FFF2-40B4-BE49-F238E27FC236}">
                <a16:creationId xmlns:a16="http://schemas.microsoft.com/office/drawing/2014/main" id="{BA127D26-E0EB-471D-AD8E-AEFC50155E18}"/>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3136" b="98490" l="7930" r="89868">
                        <a14:foregroundMark x1="58150" y1="40534" x2="61674" y2="9408"/>
                        <a14:foregroundMark x1="61674" y1="9408" x2="48899" y2="20557"/>
                        <a14:foregroundMark x1="48899" y1="20557" x2="49780" y2="39141"/>
                        <a14:foregroundMark x1="59912" y1="7201" x2="36123" y2="13240"/>
                        <a14:foregroundMark x1="36123" y1="13240" x2="36123" y2="13937"/>
                        <a14:foregroundMark x1="39207" y1="6156" x2="59912" y2="6156"/>
                        <a14:foregroundMark x1="55066" y1="3252" x2="58150" y2="4413"/>
                        <a14:foregroundMark x1="7930" y1="49129" x2="11894" y2="51568"/>
                        <a14:foregroundMark x1="27753" y1="77120" x2="28194" y2="86992"/>
                        <a14:foregroundMark x1="28194" y1="86992" x2="50220" y2="93031"/>
                        <a14:foregroundMark x1="50220" y1="93031" x2="68282" y2="85714"/>
                        <a14:foregroundMark x1="68282" y1="85714" x2="61233" y2="76771"/>
                        <a14:foregroundMark x1="61233" y1="76771" x2="59471" y2="76190"/>
                        <a14:foregroundMark x1="42291" y1="15099" x2="42731" y2="23229"/>
                        <a14:foregroundMark x1="42731" y1="23229" x2="21586" y2="40534"/>
                        <a14:foregroundMark x1="21586" y1="40534" x2="18943" y2="45993"/>
                        <a14:foregroundMark x1="27313" y1="91173" x2="52423" y2="96051"/>
                        <a14:foregroundMark x1="52423" y1="96051" x2="77093" y2="94541"/>
                        <a14:foregroundMark x1="25991" y1="93612" x2="53304" y2="98490"/>
                        <a14:foregroundMark x1="53304" y1="98490" x2="58150" y2="98490"/>
                        <a14:foregroundMark x1="75771" y1="34030" x2="75771" y2="46225"/>
                      </a14:backgroundRemoval>
                    </a14:imgEffect>
                  </a14:imgLayer>
                </a14:imgProps>
              </a:ext>
              <a:ext uri="{28A0092B-C50C-407E-A947-70E740481C1C}">
                <a14:useLocalDpi xmlns:a14="http://schemas.microsoft.com/office/drawing/2010/main"/>
              </a:ext>
            </a:extLst>
          </a:blip>
          <a:stretch>
            <a:fillRect/>
          </a:stretch>
        </p:blipFill>
        <p:spPr>
          <a:xfrm>
            <a:off x="8734118" y="2127908"/>
            <a:ext cx="1292586" cy="4921487"/>
          </a:xfrm>
          <a:prstGeom prst="rect">
            <a:avLst/>
          </a:prstGeom>
        </p:spPr>
      </p:pic>
    </p:spTree>
    <p:extLst>
      <p:ext uri="{BB962C8B-B14F-4D97-AF65-F5344CB8AC3E}">
        <p14:creationId xmlns:p14="http://schemas.microsoft.com/office/powerpoint/2010/main" val="274810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E4B5D9AF-257F-426D-B448-9D1C76A5922B}"/>
              </a:ext>
            </a:extLst>
          </p:cNvPr>
          <p:cNvSpPr txBox="1"/>
          <p:nvPr/>
        </p:nvSpPr>
        <p:spPr>
          <a:xfrm>
            <a:off x="-22001" y="650691"/>
            <a:ext cx="10691812" cy="1701984"/>
          </a:xfrm>
          <a:prstGeom prst="rect">
            <a:avLst/>
          </a:prstGeom>
        </p:spPr>
        <p:txBody>
          <a:bodyPr vert="horz" wrap="none" lIns="0" tIns="15875" rIns="0" bIns="0" rtlCol="0">
            <a:noAutofit/>
          </a:bodyPr>
          <a:lstStyle/>
          <a:p>
            <a:pPr>
              <a:lnSpc>
                <a:spcPct val="85000"/>
              </a:lnSpc>
            </a:pPr>
            <a:r>
              <a:rPr lang="en-AU" sz="6800" b="1" spc="1500" dirty="0" err="1">
                <a:solidFill>
                  <a:schemeClr val="accent1"/>
                </a:solidFill>
                <a:latin typeface="+mj-lt"/>
                <a:cs typeface="Hellix"/>
              </a:rPr>
              <a:t>南オーストラリア</a:t>
            </a:r>
            <a:endParaRPr lang="en-AU" sz="6800" spc="1500" dirty="0">
              <a:solidFill>
                <a:schemeClr val="accent1"/>
              </a:solidFill>
              <a:latin typeface="+mj-lt"/>
              <a:cs typeface="Hellix"/>
            </a:endParaRPr>
          </a:p>
        </p:txBody>
      </p:sp>
      <p:sp>
        <p:nvSpPr>
          <p:cNvPr id="4" name="object 58">
            <a:extLst>
              <a:ext uri="{FF2B5EF4-FFF2-40B4-BE49-F238E27FC236}">
                <a16:creationId xmlns:a16="http://schemas.microsoft.com/office/drawing/2014/main" id="{701BE04C-5484-4020-8FEB-5E8D9CFA6246}"/>
              </a:ext>
            </a:extLst>
          </p:cNvPr>
          <p:cNvSpPr txBox="1"/>
          <p:nvPr/>
        </p:nvSpPr>
        <p:spPr>
          <a:xfrm>
            <a:off x="5181700" y="5327122"/>
            <a:ext cx="1552575" cy="232756"/>
          </a:xfrm>
          <a:prstGeom prst="rect">
            <a:avLst/>
          </a:prstGeom>
        </p:spPr>
        <p:txBody>
          <a:bodyPr vert="horz" wrap="square" lIns="0" tIns="17145" rIns="0" bIns="0" rtlCol="0" anchor="t" anchorCtr="0">
            <a:spAutoFit/>
          </a:bodyPr>
          <a:lstStyle/>
          <a:p>
            <a:pPr algn="r">
              <a:buClr>
                <a:srgbClr val="F40000"/>
              </a:buClr>
            </a:pPr>
            <a:r>
              <a:rPr lang="en-AU" sz="1400" b="1" dirty="0" err="1">
                <a:cs typeface="Hellix SemiBold"/>
              </a:rPr>
              <a:t>アデレード</a:t>
            </a:r>
            <a:endParaRPr lang="en-US" sz="1400" dirty="0">
              <a:cs typeface="Hellix SemiBold"/>
            </a:endParaRPr>
          </a:p>
        </p:txBody>
      </p:sp>
      <p:sp>
        <p:nvSpPr>
          <p:cNvPr id="5" name="object 58">
            <a:extLst>
              <a:ext uri="{FF2B5EF4-FFF2-40B4-BE49-F238E27FC236}">
                <a16:creationId xmlns:a16="http://schemas.microsoft.com/office/drawing/2014/main" id="{95408E49-0FD1-49D2-9656-913FD5C19948}"/>
              </a:ext>
            </a:extLst>
          </p:cNvPr>
          <p:cNvSpPr txBox="1"/>
          <p:nvPr/>
        </p:nvSpPr>
        <p:spPr>
          <a:xfrm>
            <a:off x="6912794" y="2352675"/>
            <a:ext cx="2590802" cy="848309"/>
          </a:xfrm>
          <a:prstGeom prst="rect">
            <a:avLst/>
          </a:prstGeom>
        </p:spPr>
        <p:txBody>
          <a:bodyPr vert="horz" wrap="square" lIns="0" tIns="17145" rIns="0" bIns="0" rtlCol="0" anchor="t" anchorCtr="0">
            <a:spAutoFit/>
          </a:bodyPr>
          <a:lstStyle/>
          <a:p>
            <a:pPr>
              <a:lnSpc>
                <a:spcPct val="90000"/>
              </a:lnSpc>
              <a:buClr>
                <a:srgbClr val="F40000"/>
              </a:buClr>
            </a:pPr>
            <a:r>
              <a:rPr lang="en-AU" sz="3000" b="1" dirty="0" err="1">
                <a:cs typeface="Hellix SemiBold"/>
              </a:rPr>
              <a:t>バロッサ</a:t>
            </a:r>
            <a:r>
              <a:rPr lang="en-AU" sz="3000" b="1" dirty="0">
                <a:cs typeface="Hellix SemiBold"/>
              </a:rPr>
              <a:t>・</a:t>
            </a:r>
          </a:p>
          <a:p>
            <a:pPr>
              <a:lnSpc>
                <a:spcPct val="90000"/>
              </a:lnSpc>
              <a:buClr>
                <a:srgbClr val="F40000"/>
              </a:buClr>
            </a:pPr>
            <a:r>
              <a:rPr lang="en-AU" sz="3000" b="1" dirty="0" err="1">
                <a:cs typeface="Hellix SemiBold"/>
              </a:rPr>
              <a:t>ヴァレ</a:t>
            </a:r>
            <a:r>
              <a:rPr lang="en-AU" sz="3000" b="1" dirty="0">
                <a:cs typeface="Hellix SemiBold"/>
              </a:rPr>
              <a:t>ー </a:t>
            </a:r>
            <a:endParaRPr lang="en-US" sz="3000" dirty="0">
              <a:cs typeface="Hellix SemiBold"/>
            </a:endParaRPr>
          </a:p>
        </p:txBody>
      </p:sp>
      <p:sp>
        <p:nvSpPr>
          <p:cNvPr id="6" name="object 58">
            <a:extLst>
              <a:ext uri="{FF2B5EF4-FFF2-40B4-BE49-F238E27FC236}">
                <a16:creationId xmlns:a16="http://schemas.microsoft.com/office/drawing/2014/main" id="{5DE89B04-48C1-40B2-9533-AABF9BF30587}"/>
              </a:ext>
            </a:extLst>
          </p:cNvPr>
          <p:cNvSpPr txBox="1"/>
          <p:nvPr/>
        </p:nvSpPr>
        <p:spPr>
          <a:xfrm>
            <a:off x="8715207" y="4902968"/>
            <a:ext cx="2176570" cy="848309"/>
          </a:xfrm>
          <a:prstGeom prst="rect">
            <a:avLst/>
          </a:prstGeom>
        </p:spPr>
        <p:txBody>
          <a:bodyPr vert="horz" wrap="square" lIns="0" tIns="17145" rIns="0" bIns="0" rtlCol="0" anchor="t" anchorCtr="0">
            <a:spAutoFit/>
          </a:bodyPr>
          <a:lstStyle/>
          <a:p>
            <a:pPr>
              <a:lnSpc>
                <a:spcPct val="90000"/>
              </a:lnSpc>
              <a:buClr>
                <a:srgbClr val="F40000"/>
              </a:buClr>
            </a:pPr>
            <a:r>
              <a:rPr lang="en-AU" sz="3000" b="1" dirty="0" err="1">
                <a:cs typeface="Hellix SemiBold"/>
              </a:rPr>
              <a:t>イーデン・ヴァレ</a:t>
            </a:r>
            <a:r>
              <a:rPr lang="en-AU" sz="3000" b="1" dirty="0">
                <a:cs typeface="Hellix SemiBold"/>
              </a:rPr>
              <a:t>ー</a:t>
            </a:r>
            <a:endParaRPr lang="en-US" sz="3000" dirty="0">
              <a:cs typeface="Hellix SemiBold"/>
            </a:endParaRPr>
          </a:p>
        </p:txBody>
      </p:sp>
    </p:spTree>
    <p:extLst>
      <p:ext uri="{BB962C8B-B14F-4D97-AF65-F5344CB8AC3E}">
        <p14:creationId xmlns:p14="http://schemas.microsoft.com/office/powerpoint/2010/main" val="251401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DE7AD9D-55AC-487B-9ECB-5751FEA587E4}"/>
              </a:ext>
            </a:extLst>
          </p:cNvPr>
          <p:cNvSpPr txBox="1">
            <a:spLocks/>
          </p:cNvSpPr>
          <p:nvPr/>
        </p:nvSpPr>
        <p:spPr>
          <a:xfrm>
            <a:off x="6019491" y="2342228"/>
            <a:ext cx="3791259" cy="4906297"/>
          </a:xfrm>
          <a:prstGeom prst="rect">
            <a:avLst/>
          </a:prstGeom>
          <a:noFill/>
        </p:spPr>
        <p:txBody>
          <a:bodyPr lIns="91440" tIns="45720" rIns="91440" bIns="45720" anchor="t"/>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98000"/>
              </a:lnSpc>
              <a:buNone/>
            </a:pPr>
            <a:endParaRPr lang="ja-JP" altLang="en-US">
              <a:solidFill>
                <a:schemeClr val="bg1"/>
              </a:solidFill>
            </a:endParaRPr>
          </a:p>
          <a:p>
            <a:pPr marL="0" indent="0">
              <a:lnSpc>
                <a:spcPct val="98000"/>
              </a:lnSpc>
              <a:buNone/>
            </a:pPr>
            <a:r>
              <a:rPr lang="ja-JP" altLang="en-US">
                <a:solidFill>
                  <a:schemeClr val="bg1"/>
                </a:solidFill>
                <a:ea typeface="ＭＳ Ｐゴシック"/>
              </a:rPr>
              <a:t>オーストラリアで最も著名で、歴史あるワイン生産地のひとつであるバロッサには、バロッサ・ヴァレーとイーデン・ヴァレーという２つの地域があります。 </a:t>
            </a:r>
            <a:endParaRPr lang="en-AU" altLang="ja-JP" dirty="0">
              <a:solidFill>
                <a:schemeClr val="bg1"/>
              </a:solidFill>
            </a:endParaRPr>
          </a:p>
          <a:p>
            <a:pPr marL="179705" indent="-179705">
              <a:lnSpc>
                <a:spcPct val="98000"/>
              </a:lnSpc>
            </a:pPr>
            <a:r>
              <a:rPr lang="en-AU" dirty="0">
                <a:solidFill>
                  <a:schemeClr val="bg1"/>
                </a:solidFill>
              </a:rPr>
              <a:t>1840年まで遡る豊かな歴史</a:t>
            </a:r>
            <a:endParaRPr lang="en-AU" dirty="0">
              <a:solidFill>
                <a:schemeClr val="bg1"/>
              </a:solidFill>
              <a:cs typeface="Arial" panose="020B0604020202020204"/>
            </a:endParaRPr>
          </a:p>
          <a:p>
            <a:pPr marL="179705" indent="-179705">
              <a:lnSpc>
                <a:spcPct val="98000"/>
              </a:lnSpc>
            </a:pPr>
            <a:r>
              <a:rPr lang="ja-JP" altLang="en-AU">
                <a:solidFill>
                  <a:schemeClr val="bg1"/>
                </a:solidFill>
                <a:ea typeface="ＭＳ Ｐゴシック"/>
              </a:rPr>
              <a:t>長い歴史を持つ老舗のワインメーカーの一族や若手の小規模生産者たちが混在するコミュニティ</a:t>
            </a:r>
            <a:endParaRPr lang="en-AU" dirty="0">
              <a:solidFill>
                <a:schemeClr val="bg1"/>
              </a:solidFill>
              <a:ea typeface="ＭＳ Ｐゴシック"/>
              <a:cs typeface="Arial" panose="020B0604020202020204"/>
            </a:endParaRPr>
          </a:p>
          <a:p>
            <a:pPr marL="179705" indent="-179705">
              <a:lnSpc>
                <a:spcPct val="98000"/>
              </a:lnSpc>
            </a:pPr>
            <a:r>
              <a:rPr lang="en-AU" dirty="0" err="1">
                <a:solidFill>
                  <a:schemeClr val="bg1"/>
                </a:solidFill>
              </a:rPr>
              <a:t>土壌、気候、地形の多様性</a:t>
            </a:r>
            <a:endParaRPr lang="en-AU" dirty="0">
              <a:solidFill>
                <a:schemeClr val="bg1"/>
              </a:solidFill>
              <a:cs typeface="Arial" panose="020B0604020202020204"/>
            </a:endParaRPr>
          </a:p>
          <a:p>
            <a:pPr marL="179705" indent="-179705">
              <a:lnSpc>
                <a:spcPct val="98000"/>
              </a:lnSpc>
            </a:pPr>
            <a:r>
              <a:rPr lang="en-AU" dirty="0" err="1">
                <a:solidFill>
                  <a:schemeClr val="bg1"/>
                </a:solidFill>
              </a:rPr>
              <a:t>世界最古のブドウ樹も存在する</a:t>
            </a:r>
            <a:endParaRPr lang="en-AU" dirty="0">
              <a:solidFill>
                <a:schemeClr val="bg1"/>
              </a:solidFill>
              <a:cs typeface="Arial" panose="020B0604020202020204"/>
            </a:endParaRPr>
          </a:p>
          <a:p>
            <a:pPr marL="179705" indent="-179705">
              <a:lnSpc>
                <a:spcPct val="98000"/>
              </a:lnSpc>
            </a:pPr>
            <a:r>
              <a:rPr lang="en-AU" dirty="0" err="1">
                <a:solidFill>
                  <a:schemeClr val="bg1"/>
                </a:solidFill>
              </a:rPr>
              <a:t>根強い食文化とグルメな特産品</a:t>
            </a:r>
            <a:endParaRPr lang="en-AU" dirty="0">
              <a:solidFill>
                <a:schemeClr val="bg1"/>
              </a:solidFill>
              <a:cs typeface="Arial" panose="020B0604020202020204"/>
            </a:endParaRPr>
          </a:p>
        </p:txBody>
      </p:sp>
      <p:sp>
        <p:nvSpPr>
          <p:cNvPr id="5" name="object 4">
            <a:extLst>
              <a:ext uri="{FF2B5EF4-FFF2-40B4-BE49-F238E27FC236}">
                <a16:creationId xmlns:a16="http://schemas.microsoft.com/office/drawing/2014/main" id="{052EF78C-F87F-4902-81F9-F5AD2068C0FF}"/>
              </a:ext>
            </a:extLst>
          </p:cNvPr>
          <p:cNvSpPr txBox="1"/>
          <p:nvPr/>
        </p:nvSpPr>
        <p:spPr>
          <a:xfrm>
            <a:off x="1005591" y="935863"/>
            <a:ext cx="4871333" cy="1935156"/>
          </a:xfrm>
          <a:prstGeom prst="rect">
            <a:avLst/>
          </a:prstGeom>
        </p:spPr>
        <p:txBody>
          <a:bodyPr vert="horz" wrap="square" lIns="0" tIns="12700" rIns="0" bIns="0" rtlCol="0">
            <a:noAutofit/>
          </a:bodyPr>
          <a:lstStyle/>
          <a:p>
            <a:pPr>
              <a:lnSpc>
                <a:spcPct val="80000"/>
              </a:lnSpc>
              <a:tabLst>
                <a:tab pos="1274445" algn="l"/>
              </a:tabLst>
            </a:pPr>
            <a:r>
              <a:rPr lang="en-AU" sz="5000" b="1" spc="800" dirty="0" err="1">
                <a:solidFill>
                  <a:schemeClr val="accent1"/>
                </a:solidFill>
                <a:latin typeface="+mj-lt"/>
                <a:cs typeface="Hellix"/>
              </a:rPr>
              <a:t>バロッサ</a:t>
            </a:r>
            <a:r>
              <a:rPr lang="en-AU" sz="5000" b="1" spc="800" dirty="0">
                <a:solidFill>
                  <a:schemeClr val="accent1"/>
                </a:solidFill>
                <a:latin typeface="+mj-lt"/>
                <a:cs typeface="Hellix"/>
              </a:rPr>
              <a:t> </a:t>
            </a:r>
          </a:p>
          <a:p>
            <a:pPr>
              <a:lnSpc>
                <a:spcPct val="80000"/>
              </a:lnSpc>
              <a:tabLst>
                <a:tab pos="1274445" algn="l"/>
              </a:tabLst>
            </a:pPr>
            <a:r>
              <a:rPr lang="en-AU" sz="5000" b="1" spc="800" dirty="0" err="1">
                <a:solidFill>
                  <a:schemeClr val="bg1"/>
                </a:solidFill>
                <a:latin typeface="+mj-lt"/>
                <a:cs typeface="Hellix"/>
              </a:rPr>
              <a:t>歴史と革新</a:t>
            </a:r>
            <a:endParaRPr lang="en-AU" sz="5000" b="1" spc="800" dirty="0">
              <a:solidFill>
                <a:schemeClr val="bg1"/>
              </a:solidFill>
              <a:latin typeface="+mj-lt"/>
              <a:cs typeface="Hellix"/>
            </a:endParaRPr>
          </a:p>
        </p:txBody>
      </p:sp>
    </p:spTree>
    <p:extLst>
      <p:ext uri="{BB962C8B-B14F-4D97-AF65-F5344CB8AC3E}">
        <p14:creationId xmlns:p14="http://schemas.microsoft.com/office/powerpoint/2010/main" val="2311569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BD5FE643-2AB4-4F92-B130-976351FBF70C}"/>
              </a:ext>
            </a:extLst>
          </p:cNvPr>
          <p:cNvSpPr txBox="1">
            <a:spLocks/>
          </p:cNvSpPr>
          <p:nvPr/>
        </p:nvSpPr>
        <p:spPr>
          <a:xfrm>
            <a:off x="352959" y="1335086"/>
            <a:ext cx="5790047" cy="936154"/>
          </a:xfrm>
          <a:prstGeom prst="rect">
            <a:avLst/>
          </a:prstGeom>
        </p:spPr>
        <p:txBody>
          <a:bodyPr vert="horz" wrap="none" lIns="0" tIns="12700" rIns="0" bIns="0" rtlCol="0">
            <a:sp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a:spcBef>
                <a:spcPts val="0"/>
              </a:spcBef>
            </a:pPr>
            <a:r>
              <a:rPr lang="en-AU" sz="7500" u="sng" dirty="0" err="1">
                <a:solidFill>
                  <a:schemeClr val="bg1"/>
                </a:solidFill>
                <a:uFill>
                  <a:solidFill>
                    <a:srgbClr val="F40000"/>
                  </a:solidFill>
                </a:uFill>
              </a:rPr>
              <a:t>本日のテーマ</a:t>
            </a:r>
            <a:endParaRPr lang="en-AU" sz="7500" u="sng" dirty="0">
              <a:solidFill>
                <a:schemeClr val="bg1"/>
              </a:solidFill>
              <a:uFill>
                <a:solidFill>
                  <a:srgbClr val="F40000"/>
                </a:solidFill>
              </a:uFill>
            </a:endParaRPr>
          </a:p>
        </p:txBody>
      </p:sp>
      <p:sp>
        <p:nvSpPr>
          <p:cNvPr id="8" name="Content Placeholder 2">
            <a:extLst>
              <a:ext uri="{FF2B5EF4-FFF2-40B4-BE49-F238E27FC236}">
                <a16:creationId xmlns:a16="http://schemas.microsoft.com/office/drawing/2014/main" id="{D31F7684-EE7F-49B7-BD3D-AC78E552D918}"/>
              </a:ext>
            </a:extLst>
          </p:cNvPr>
          <p:cNvSpPr txBox="1">
            <a:spLocks/>
          </p:cNvSpPr>
          <p:nvPr/>
        </p:nvSpPr>
        <p:spPr>
          <a:xfrm>
            <a:off x="7333634" y="3780097"/>
            <a:ext cx="2930828" cy="3033658"/>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AU" dirty="0" err="1"/>
              <a:t>バロッサの歴史</a:t>
            </a:r>
            <a:endParaRPr lang="en-AU" dirty="0"/>
          </a:p>
          <a:p>
            <a:r>
              <a:rPr lang="en-AU" dirty="0" err="1"/>
              <a:t>地形、気候、土壌</a:t>
            </a:r>
            <a:endParaRPr lang="en-AU" dirty="0"/>
          </a:p>
          <a:p>
            <a:r>
              <a:rPr lang="en-AU" dirty="0" err="1"/>
              <a:t>ブドウ栽培とワイン醸造</a:t>
            </a:r>
            <a:r>
              <a:rPr lang="en-AU" dirty="0"/>
              <a:t> </a:t>
            </a:r>
          </a:p>
          <a:p>
            <a:r>
              <a:rPr lang="en-AU" dirty="0" err="1"/>
              <a:t>古樹</a:t>
            </a:r>
            <a:endParaRPr lang="en-AU" dirty="0"/>
          </a:p>
          <a:p>
            <a:r>
              <a:rPr lang="en-AU" dirty="0" err="1"/>
              <a:t>代表的な品種</a:t>
            </a:r>
            <a:endParaRPr lang="en-AU" dirty="0"/>
          </a:p>
        </p:txBody>
      </p:sp>
    </p:spTree>
    <p:extLst>
      <p:ext uri="{BB962C8B-B14F-4D97-AF65-F5344CB8AC3E}">
        <p14:creationId xmlns:p14="http://schemas.microsoft.com/office/powerpoint/2010/main" val="211191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ABD57DE4-FB75-4223-98F5-B4CC8A96B8BA}"/>
              </a:ext>
            </a:extLst>
          </p:cNvPr>
          <p:cNvSpPr txBox="1"/>
          <p:nvPr/>
        </p:nvSpPr>
        <p:spPr>
          <a:xfrm>
            <a:off x="-22140" y="689293"/>
            <a:ext cx="5244835" cy="2320608"/>
          </a:xfrm>
          <a:prstGeom prst="rect">
            <a:avLst/>
          </a:prstGeom>
        </p:spPr>
        <p:txBody>
          <a:bodyPr vert="horz" wrap="square" lIns="0" tIns="12700" rIns="0" bIns="0" rtlCol="0">
            <a:noAutofit/>
          </a:bodyPr>
          <a:lstStyle/>
          <a:p>
            <a:pPr>
              <a:lnSpc>
                <a:spcPct val="70000"/>
              </a:lnSpc>
              <a:tabLst>
                <a:tab pos="1274445" algn="l"/>
              </a:tabLst>
            </a:pPr>
            <a:r>
              <a:rPr lang="en-AU" sz="5000" b="1" dirty="0" err="1">
                <a:solidFill>
                  <a:schemeClr val="bg1"/>
                </a:solidFill>
                <a:latin typeface="+mj-lt"/>
                <a:cs typeface="Hellix"/>
              </a:rPr>
              <a:t>バロッサの歴史</a:t>
            </a:r>
            <a:r>
              <a:rPr lang="en-AU" sz="5000" b="1" dirty="0">
                <a:latin typeface="+mj-lt"/>
                <a:cs typeface="Hellix"/>
              </a:rPr>
              <a:t> </a:t>
            </a:r>
          </a:p>
          <a:p>
            <a:pPr>
              <a:lnSpc>
                <a:spcPct val="70000"/>
              </a:lnSpc>
              <a:tabLst>
                <a:tab pos="1274445" algn="l"/>
              </a:tabLst>
            </a:pPr>
            <a:r>
              <a:rPr lang="en-AU" sz="5000" b="1" dirty="0" err="1">
                <a:latin typeface="+mj-lt"/>
                <a:cs typeface="Hellix"/>
              </a:rPr>
              <a:t>過去の栄光</a:t>
            </a:r>
            <a:r>
              <a:rPr lang="en-AU" sz="5000" b="1" dirty="0">
                <a:latin typeface="+mj-lt"/>
                <a:cs typeface="Hellix"/>
              </a:rPr>
              <a:t>、</a:t>
            </a:r>
          </a:p>
          <a:p>
            <a:pPr>
              <a:lnSpc>
                <a:spcPct val="70000"/>
              </a:lnSpc>
              <a:tabLst>
                <a:tab pos="1274445" algn="l"/>
              </a:tabLst>
            </a:pPr>
            <a:r>
              <a:rPr lang="en-AU" sz="5000" b="1" dirty="0" err="1">
                <a:latin typeface="+mj-lt"/>
                <a:cs typeface="Hellix"/>
              </a:rPr>
              <a:t>輝かしい未来</a:t>
            </a:r>
            <a:endParaRPr lang="en-AU" sz="5000" b="1" dirty="0">
              <a:latin typeface="+mj-lt"/>
              <a:cs typeface="Hellix"/>
            </a:endParaRPr>
          </a:p>
        </p:txBody>
      </p:sp>
      <p:sp>
        <p:nvSpPr>
          <p:cNvPr id="10" name="TextBox 9">
            <a:extLst>
              <a:ext uri="{FF2B5EF4-FFF2-40B4-BE49-F238E27FC236}">
                <a16:creationId xmlns:a16="http://schemas.microsoft.com/office/drawing/2014/main" id="{B0F2842D-634D-4EF2-8D0E-F592E0B44F7B}"/>
              </a:ext>
            </a:extLst>
          </p:cNvPr>
          <p:cNvSpPr txBox="1"/>
          <p:nvPr/>
        </p:nvSpPr>
        <p:spPr>
          <a:xfrm>
            <a:off x="7496712" y="4747444"/>
            <a:ext cx="2762252" cy="542926"/>
          </a:xfrm>
          <a:prstGeom prst="rect">
            <a:avLst/>
          </a:prstGeom>
          <a:noFill/>
        </p:spPr>
        <p:txBody>
          <a:bodyPr wrap="none" lIns="0" tIns="0" rIns="0" bIns="0" rtlCol="0">
            <a:noAutofit/>
          </a:bodyPr>
          <a:lstStyle/>
          <a:p>
            <a:pPr>
              <a:lnSpc>
                <a:spcPct val="80000"/>
              </a:lnSpc>
            </a:pPr>
            <a:r>
              <a:rPr lang="en-AU" sz="5000" b="1" dirty="0"/>
              <a:t>1800</a:t>
            </a:r>
            <a:r>
              <a:rPr lang="en-AU" sz="3000" b="1" dirty="0"/>
              <a:t>年代後半</a:t>
            </a:r>
          </a:p>
        </p:txBody>
      </p:sp>
      <p:sp>
        <p:nvSpPr>
          <p:cNvPr id="11" name="TextBox 10">
            <a:extLst>
              <a:ext uri="{FF2B5EF4-FFF2-40B4-BE49-F238E27FC236}">
                <a16:creationId xmlns:a16="http://schemas.microsoft.com/office/drawing/2014/main" id="{DCE3F3D3-3757-47C1-A222-9109CC444041}"/>
              </a:ext>
            </a:extLst>
          </p:cNvPr>
          <p:cNvSpPr txBox="1"/>
          <p:nvPr/>
        </p:nvSpPr>
        <p:spPr>
          <a:xfrm>
            <a:off x="7518836" y="5964494"/>
            <a:ext cx="2124074" cy="987254"/>
          </a:xfrm>
          <a:prstGeom prst="rect">
            <a:avLst/>
          </a:prstGeom>
          <a:noFill/>
        </p:spPr>
        <p:txBody>
          <a:bodyPr wrap="square" lIns="0" tIns="0" rIns="0" bIns="0" rtlCol="0">
            <a:noAutofit/>
          </a:bodyPr>
          <a:lstStyle/>
          <a:p>
            <a:pPr>
              <a:lnSpc>
                <a:spcPct val="95000"/>
              </a:lnSpc>
            </a:pPr>
            <a:r>
              <a:rPr lang="ja-JP" altLang="en-US" sz="1400"/>
              <a:t>バロッサは着実に成長し、酒精強化ワインに特化する産地として消費者の嗜好を満たしていく。</a:t>
            </a:r>
            <a:endParaRPr lang="en-AU" sz="1400" dirty="0"/>
          </a:p>
        </p:txBody>
      </p:sp>
      <p:sp>
        <p:nvSpPr>
          <p:cNvPr id="13" name="TextBox 12">
            <a:extLst>
              <a:ext uri="{FF2B5EF4-FFF2-40B4-BE49-F238E27FC236}">
                <a16:creationId xmlns:a16="http://schemas.microsoft.com/office/drawing/2014/main" id="{A5859479-85C0-4435-B2B0-0025954F5040}"/>
              </a:ext>
            </a:extLst>
          </p:cNvPr>
          <p:cNvSpPr txBox="1"/>
          <p:nvPr/>
        </p:nvSpPr>
        <p:spPr>
          <a:xfrm>
            <a:off x="7582744" y="5318023"/>
            <a:ext cx="2686052" cy="561976"/>
          </a:xfrm>
          <a:prstGeom prst="rect">
            <a:avLst/>
          </a:prstGeom>
          <a:noFill/>
        </p:spPr>
        <p:txBody>
          <a:bodyPr wrap="none" lIns="0" tIns="0" rIns="0" bIns="0" rtlCol="0">
            <a:noAutofit/>
          </a:bodyPr>
          <a:lstStyle/>
          <a:p>
            <a:pPr>
              <a:lnSpc>
                <a:spcPct val="80000"/>
              </a:lnSpc>
            </a:pPr>
            <a:r>
              <a:rPr lang="en-AU" sz="5000" b="1" dirty="0"/>
              <a:t>–1960</a:t>
            </a:r>
            <a:r>
              <a:rPr lang="en-AU" sz="3600" b="1" dirty="0"/>
              <a:t>年代</a:t>
            </a:r>
            <a:endParaRPr lang="en-AU" sz="3600" dirty="0"/>
          </a:p>
        </p:txBody>
      </p:sp>
      <p:sp>
        <p:nvSpPr>
          <p:cNvPr id="20" name="TextBox 19">
            <a:extLst>
              <a:ext uri="{FF2B5EF4-FFF2-40B4-BE49-F238E27FC236}">
                <a16:creationId xmlns:a16="http://schemas.microsoft.com/office/drawing/2014/main" id="{F8C1679A-387B-4791-B1B3-255AB1FBD981}"/>
              </a:ext>
            </a:extLst>
          </p:cNvPr>
          <p:cNvSpPr txBox="1"/>
          <p:nvPr/>
        </p:nvSpPr>
        <p:spPr>
          <a:xfrm>
            <a:off x="4090522" y="5802588"/>
            <a:ext cx="2510767" cy="1333501"/>
          </a:xfrm>
          <a:prstGeom prst="rect">
            <a:avLst/>
          </a:prstGeom>
          <a:noFill/>
        </p:spPr>
        <p:txBody>
          <a:bodyPr wrap="square" lIns="0" tIns="0" rIns="0" bIns="0" rtlCol="0">
            <a:noAutofit/>
          </a:bodyPr>
          <a:lstStyle/>
          <a:p>
            <a:pPr>
              <a:lnSpc>
                <a:spcPct val="95000"/>
              </a:lnSpc>
            </a:pPr>
            <a:r>
              <a:rPr lang="ja-JP" altLang="en-US" sz="1400"/>
              <a:t>南オーストラリア州が成立して間もなく、バロッサは農業とブドウ栽培に適した肥沃な地域として認識されるようになる。</a:t>
            </a:r>
            <a:endParaRPr lang="ja-JP" altLang="en-US" sz="1400" dirty="0"/>
          </a:p>
        </p:txBody>
      </p:sp>
      <p:sp>
        <p:nvSpPr>
          <p:cNvPr id="21" name="TextBox 20">
            <a:extLst>
              <a:ext uri="{FF2B5EF4-FFF2-40B4-BE49-F238E27FC236}">
                <a16:creationId xmlns:a16="http://schemas.microsoft.com/office/drawing/2014/main" id="{68897B00-2426-4B19-97FE-514516E612C3}"/>
              </a:ext>
            </a:extLst>
          </p:cNvPr>
          <p:cNvSpPr txBox="1"/>
          <p:nvPr/>
        </p:nvSpPr>
        <p:spPr>
          <a:xfrm>
            <a:off x="4012016" y="4708116"/>
            <a:ext cx="2457452" cy="771526"/>
          </a:xfrm>
          <a:prstGeom prst="rect">
            <a:avLst/>
          </a:prstGeom>
          <a:noFill/>
        </p:spPr>
        <p:txBody>
          <a:bodyPr wrap="none" lIns="0" tIns="0" rIns="0" bIns="0" rtlCol="0">
            <a:noAutofit/>
          </a:bodyPr>
          <a:lstStyle/>
          <a:p>
            <a:pPr>
              <a:lnSpc>
                <a:spcPct val="80000"/>
              </a:lnSpc>
            </a:pPr>
            <a:r>
              <a:rPr lang="en-AU" sz="7500" b="1" dirty="0"/>
              <a:t>1830</a:t>
            </a:r>
            <a:endParaRPr lang="en-AU" sz="7500" dirty="0"/>
          </a:p>
        </p:txBody>
      </p:sp>
      <p:sp>
        <p:nvSpPr>
          <p:cNvPr id="16" name="TextBox 15">
            <a:extLst>
              <a:ext uri="{FF2B5EF4-FFF2-40B4-BE49-F238E27FC236}">
                <a16:creationId xmlns:a16="http://schemas.microsoft.com/office/drawing/2014/main" id="{B0F2842D-634D-4EF2-8D0E-F592E0B44F7B}"/>
              </a:ext>
            </a:extLst>
          </p:cNvPr>
          <p:cNvSpPr txBox="1"/>
          <p:nvPr/>
        </p:nvSpPr>
        <p:spPr>
          <a:xfrm>
            <a:off x="6115586" y="864283"/>
            <a:ext cx="2762252" cy="542926"/>
          </a:xfrm>
          <a:prstGeom prst="rect">
            <a:avLst/>
          </a:prstGeom>
          <a:noFill/>
        </p:spPr>
        <p:txBody>
          <a:bodyPr wrap="none" lIns="0" tIns="0" rIns="0" bIns="0" rtlCol="0">
            <a:noAutofit/>
          </a:bodyPr>
          <a:lstStyle/>
          <a:p>
            <a:pPr>
              <a:lnSpc>
                <a:spcPct val="80000"/>
              </a:lnSpc>
            </a:pPr>
            <a:r>
              <a:rPr lang="en-AU" sz="5000" b="1" dirty="0"/>
              <a:t>1840</a:t>
            </a:r>
            <a:r>
              <a:rPr lang="en-AU" sz="3600" b="1" dirty="0"/>
              <a:t>年代</a:t>
            </a:r>
          </a:p>
        </p:txBody>
      </p:sp>
      <p:sp>
        <p:nvSpPr>
          <p:cNvPr id="22" name="TextBox 21">
            <a:extLst>
              <a:ext uri="{FF2B5EF4-FFF2-40B4-BE49-F238E27FC236}">
                <a16:creationId xmlns:a16="http://schemas.microsoft.com/office/drawing/2014/main" id="{DCE3F3D3-3757-47C1-A222-9109CC444041}"/>
              </a:ext>
            </a:extLst>
          </p:cNvPr>
          <p:cNvSpPr txBox="1"/>
          <p:nvPr/>
        </p:nvSpPr>
        <p:spPr>
          <a:xfrm>
            <a:off x="6474425" y="2073360"/>
            <a:ext cx="3945821" cy="1468716"/>
          </a:xfrm>
          <a:prstGeom prst="rect">
            <a:avLst/>
          </a:prstGeom>
          <a:noFill/>
        </p:spPr>
        <p:txBody>
          <a:bodyPr wrap="square" lIns="0" tIns="0" rIns="0" bIns="0" rtlCol="0">
            <a:noAutofit/>
          </a:bodyPr>
          <a:lstStyle/>
          <a:p>
            <a:pPr>
              <a:lnSpc>
                <a:spcPct val="95000"/>
              </a:lnSpc>
            </a:pPr>
            <a:r>
              <a:rPr lang="ja-JP" altLang="en-US" sz="1400"/>
              <a:t>バロッサは、まずイギリス人によって開拓が始まり、その後すぐにシレジア・ルーテル派移民が渡来し、ドイツ文化が広まる。シラーズ、カベルネ・ソーヴィニヨン、グルナッシュ、マタロ、セミヨン、リースリングが植えられる。</a:t>
            </a:r>
            <a:endParaRPr lang="ja-JP" altLang="en-US" sz="1400" dirty="0"/>
          </a:p>
        </p:txBody>
      </p:sp>
      <p:sp>
        <p:nvSpPr>
          <p:cNvPr id="23" name="TextBox 22">
            <a:extLst>
              <a:ext uri="{FF2B5EF4-FFF2-40B4-BE49-F238E27FC236}">
                <a16:creationId xmlns:a16="http://schemas.microsoft.com/office/drawing/2014/main" id="{A5859479-85C0-4435-B2B0-0025954F5040}"/>
              </a:ext>
            </a:extLst>
          </p:cNvPr>
          <p:cNvSpPr txBox="1"/>
          <p:nvPr/>
        </p:nvSpPr>
        <p:spPr>
          <a:xfrm>
            <a:off x="6201618" y="1434862"/>
            <a:ext cx="2686052" cy="561976"/>
          </a:xfrm>
          <a:prstGeom prst="rect">
            <a:avLst/>
          </a:prstGeom>
          <a:noFill/>
        </p:spPr>
        <p:txBody>
          <a:bodyPr wrap="none" lIns="0" tIns="0" rIns="0" bIns="0" rtlCol="0">
            <a:noAutofit/>
          </a:bodyPr>
          <a:lstStyle/>
          <a:p>
            <a:pPr>
              <a:lnSpc>
                <a:spcPct val="80000"/>
              </a:lnSpc>
            </a:pPr>
            <a:r>
              <a:rPr lang="en-AU" sz="5000" b="1" dirty="0"/>
              <a:t>–1850</a:t>
            </a:r>
            <a:r>
              <a:rPr lang="en-AU" sz="3600" b="1" dirty="0"/>
              <a:t>年代</a:t>
            </a:r>
            <a:endParaRPr lang="en-AU" sz="3600" dirty="0"/>
          </a:p>
        </p:txBody>
      </p:sp>
      <p:sp>
        <p:nvSpPr>
          <p:cNvPr id="24" name="TextBox 23">
            <a:extLst>
              <a:ext uri="{FF2B5EF4-FFF2-40B4-BE49-F238E27FC236}">
                <a16:creationId xmlns:a16="http://schemas.microsoft.com/office/drawing/2014/main" id="{1C550E13-BB72-47AF-8D5D-69956D72ABB1}"/>
              </a:ext>
            </a:extLst>
          </p:cNvPr>
          <p:cNvSpPr txBox="1"/>
          <p:nvPr/>
        </p:nvSpPr>
        <p:spPr>
          <a:xfrm>
            <a:off x="5935514" y="5396850"/>
            <a:ext cx="888591" cy="304189"/>
          </a:xfrm>
          <a:prstGeom prst="rect">
            <a:avLst/>
          </a:prstGeom>
          <a:noFill/>
        </p:spPr>
        <p:txBody>
          <a:bodyPr wrap="none" lIns="0" tIns="0" rIns="0" bIns="0" rtlCol="0">
            <a:noAutofit/>
          </a:bodyPr>
          <a:lstStyle/>
          <a:p>
            <a:pPr>
              <a:lnSpc>
                <a:spcPct val="80000"/>
              </a:lnSpc>
            </a:pPr>
            <a:r>
              <a:rPr lang="en-AU" sz="3000" b="1" dirty="0" err="1"/>
              <a:t>年代後半</a:t>
            </a:r>
            <a:endParaRPr lang="en-AU" sz="3000" b="1" dirty="0"/>
          </a:p>
        </p:txBody>
      </p:sp>
      <p:sp>
        <p:nvSpPr>
          <p:cNvPr id="25" name="TextBox 24">
            <a:extLst>
              <a:ext uri="{FF2B5EF4-FFF2-40B4-BE49-F238E27FC236}">
                <a16:creationId xmlns:a16="http://schemas.microsoft.com/office/drawing/2014/main" id="{1C550E13-BB72-47AF-8D5D-69956D72ABB1}"/>
              </a:ext>
            </a:extLst>
          </p:cNvPr>
          <p:cNvSpPr txBox="1"/>
          <p:nvPr/>
        </p:nvSpPr>
        <p:spPr>
          <a:xfrm>
            <a:off x="7516376" y="4387949"/>
            <a:ext cx="888591" cy="304189"/>
          </a:xfrm>
          <a:prstGeom prst="rect">
            <a:avLst/>
          </a:prstGeom>
          <a:noFill/>
        </p:spPr>
        <p:txBody>
          <a:bodyPr wrap="none" lIns="0" tIns="0" rIns="0" bIns="0" rtlCol="0">
            <a:noAutofit/>
          </a:bodyPr>
          <a:lstStyle/>
          <a:p>
            <a:pPr>
              <a:lnSpc>
                <a:spcPct val="80000"/>
              </a:lnSpc>
            </a:pPr>
            <a:endParaRPr lang="en-AU" sz="3000" b="1" dirty="0"/>
          </a:p>
        </p:txBody>
      </p:sp>
    </p:spTree>
    <p:extLst>
      <p:ext uri="{BB962C8B-B14F-4D97-AF65-F5344CB8AC3E}">
        <p14:creationId xmlns:p14="http://schemas.microsoft.com/office/powerpoint/2010/main" val="420052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4FFD2-C22C-4EDC-8DF6-D803AF74BBCE}"/>
              </a:ext>
            </a:extLst>
          </p:cNvPr>
          <p:cNvSpPr txBox="1"/>
          <p:nvPr/>
        </p:nvSpPr>
        <p:spPr>
          <a:xfrm>
            <a:off x="291280" y="512303"/>
            <a:ext cx="2762252" cy="542926"/>
          </a:xfrm>
          <a:prstGeom prst="rect">
            <a:avLst/>
          </a:prstGeom>
          <a:noFill/>
        </p:spPr>
        <p:txBody>
          <a:bodyPr wrap="none" lIns="0" tIns="0" rIns="0" bIns="0" rtlCol="0">
            <a:noAutofit/>
          </a:bodyPr>
          <a:lstStyle/>
          <a:p>
            <a:pPr>
              <a:lnSpc>
                <a:spcPct val="80000"/>
              </a:lnSpc>
            </a:pPr>
            <a:r>
              <a:rPr lang="en-AU" sz="5500" b="1" dirty="0"/>
              <a:t>1970</a:t>
            </a:r>
            <a:r>
              <a:rPr lang="en-AU" sz="3000" b="1" dirty="0"/>
              <a:t>年代</a:t>
            </a:r>
          </a:p>
        </p:txBody>
      </p:sp>
      <p:sp>
        <p:nvSpPr>
          <p:cNvPr id="5" name="TextBox 4">
            <a:extLst>
              <a:ext uri="{FF2B5EF4-FFF2-40B4-BE49-F238E27FC236}">
                <a16:creationId xmlns:a16="http://schemas.microsoft.com/office/drawing/2014/main" id="{3050C1E5-91CB-487F-8A09-298D3BC1949B}"/>
              </a:ext>
            </a:extLst>
          </p:cNvPr>
          <p:cNvSpPr txBox="1"/>
          <p:nvPr/>
        </p:nvSpPr>
        <p:spPr>
          <a:xfrm>
            <a:off x="443681" y="1786174"/>
            <a:ext cx="2175694" cy="1105432"/>
          </a:xfrm>
          <a:prstGeom prst="rect">
            <a:avLst/>
          </a:prstGeom>
          <a:noFill/>
        </p:spPr>
        <p:txBody>
          <a:bodyPr wrap="square" lIns="0" tIns="0" rIns="0" bIns="0" rtlCol="0">
            <a:noAutofit/>
          </a:bodyPr>
          <a:lstStyle/>
          <a:p>
            <a:pPr>
              <a:lnSpc>
                <a:spcPct val="90000"/>
              </a:lnSpc>
            </a:pPr>
            <a:r>
              <a:rPr lang="ja-JP" altLang="en-US" sz="1400"/>
              <a:t>バロッサのワインは消費者の嗜好の進化とともに多様化していく。やがて世界的に評価を得るようになり、この頃からこの産地の黄金時代を予感させるようになる。</a:t>
            </a:r>
            <a:endParaRPr lang="en-AU" sz="1400" dirty="0"/>
          </a:p>
        </p:txBody>
      </p:sp>
      <p:sp>
        <p:nvSpPr>
          <p:cNvPr id="6" name="TextBox 5">
            <a:extLst>
              <a:ext uri="{FF2B5EF4-FFF2-40B4-BE49-F238E27FC236}">
                <a16:creationId xmlns:a16="http://schemas.microsoft.com/office/drawing/2014/main" id="{03AF8766-5EEB-4F38-A3D2-770CF0EFCEEE}"/>
              </a:ext>
            </a:extLst>
          </p:cNvPr>
          <p:cNvSpPr txBox="1"/>
          <p:nvPr/>
        </p:nvSpPr>
        <p:spPr>
          <a:xfrm>
            <a:off x="367480" y="1102853"/>
            <a:ext cx="2686052" cy="561976"/>
          </a:xfrm>
          <a:prstGeom prst="rect">
            <a:avLst/>
          </a:prstGeom>
          <a:noFill/>
        </p:spPr>
        <p:txBody>
          <a:bodyPr wrap="none" lIns="0" tIns="0" rIns="0" bIns="0" rtlCol="0">
            <a:noAutofit/>
          </a:bodyPr>
          <a:lstStyle/>
          <a:p>
            <a:pPr>
              <a:lnSpc>
                <a:spcPct val="80000"/>
              </a:lnSpc>
            </a:pPr>
            <a:r>
              <a:rPr lang="en-AU" sz="5500" b="1" dirty="0"/>
              <a:t>–1980</a:t>
            </a:r>
            <a:r>
              <a:rPr lang="en-AU" sz="3000" b="1" dirty="0"/>
              <a:t>年代</a:t>
            </a:r>
            <a:endParaRPr lang="en-AU" sz="3000" dirty="0"/>
          </a:p>
        </p:txBody>
      </p:sp>
      <p:sp>
        <p:nvSpPr>
          <p:cNvPr id="7" name="TextBox 6">
            <a:extLst>
              <a:ext uri="{FF2B5EF4-FFF2-40B4-BE49-F238E27FC236}">
                <a16:creationId xmlns:a16="http://schemas.microsoft.com/office/drawing/2014/main" id="{BAF9D220-F80E-4DBC-88CD-F05D1CA70749}"/>
              </a:ext>
            </a:extLst>
          </p:cNvPr>
          <p:cNvSpPr txBox="1"/>
          <p:nvPr/>
        </p:nvSpPr>
        <p:spPr>
          <a:xfrm>
            <a:off x="1146684" y="6179419"/>
            <a:ext cx="3720283" cy="1137520"/>
          </a:xfrm>
          <a:prstGeom prst="rect">
            <a:avLst/>
          </a:prstGeom>
          <a:noFill/>
        </p:spPr>
        <p:txBody>
          <a:bodyPr wrap="square" lIns="0" tIns="0" rIns="0" bIns="0" rtlCol="0">
            <a:noAutofit/>
          </a:bodyPr>
          <a:lstStyle/>
          <a:p>
            <a:pPr>
              <a:lnSpc>
                <a:spcPct val="90000"/>
              </a:lnSpc>
            </a:pPr>
            <a:r>
              <a:rPr lang="ja-JP" altLang="en-US" sz="1400"/>
              <a:t>濃厚で凝縮した樽香の強いワインが流行し、バロッサのシラーズ、グルナッシュ、ブレンドの赤ワインが高い人気を博すようになる。</a:t>
            </a:r>
            <a:endParaRPr lang="ja-JP" altLang="en-US" sz="1400" dirty="0"/>
          </a:p>
        </p:txBody>
      </p:sp>
      <p:sp>
        <p:nvSpPr>
          <p:cNvPr id="9" name="TextBox 8">
            <a:extLst>
              <a:ext uri="{FF2B5EF4-FFF2-40B4-BE49-F238E27FC236}">
                <a16:creationId xmlns:a16="http://schemas.microsoft.com/office/drawing/2014/main" id="{9BB995C8-4A9F-436F-A7C1-BA5FA1F1F95E}"/>
              </a:ext>
            </a:extLst>
          </p:cNvPr>
          <p:cNvSpPr txBox="1"/>
          <p:nvPr/>
        </p:nvSpPr>
        <p:spPr>
          <a:xfrm>
            <a:off x="6800233" y="5744901"/>
            <a:ext cx="2845211" cy="1427423"/>
          </a:xfrm>
          <a:prstGeom prst="rect">
            <a:avLst/>
          </a:prstGeom>
          <a:noFill/>
        </p:spPr>
        <p:txBody>
          <a:bodyPr wrap="square" lIns="0" tIns="0" rIns="0" bIns="0" rtlCol="0">
            <a:noAutofit/>
          </a:bodyPr>
          <a:lstStyle/>
          <a:p>
            <a:pPr>
              <a:lnSpc>
                <a:spcPct val="90000"/>
              </a:lnSpc>
            </a:pPr>
            <a:r>
              <a:rPr lang="ja-JP" altLang="en-US" sz="1400"/>
              <a:t>バロッサの伝統的な品種に、地中海系品種が加わり、新たなタイプのブドウ栽培者やワインメーカーが革新的な技術を追求している。</a:t>
            </a:r>
            <a:endParaRPr lang="en-AU" sz="1400" dirty="0"/>
          </a:p>
        </p:txBody>
      </p:sp>
      <p:sp>
        <p:nvSpPr>
          <p:cNvPr id="11" name="TextBox 10">
            <a:extLst>
              <a:ext uri="{FF2B5EF4-FFF2-40B4-BE49-F238E27FC236}">
                <a16:creationId xmlns:a16="http://schemas.microsoft.com/office/drawing/2014/main" id="{16A05C4D-0A7F-4DFC-9497-60BD2F04EA90}"/>
              </a:ext>
            </a:extLst>
          </p:cNvPr>
          <p:cNvSpPr txBox="1"/>
          <p:nvPr/>
        </p:nvSpPr>
        <p:spPr>
          <a:xfrm>
            <a:off x="1146684" y="5122588"/>
            <a:ext cx="2256985" cy="589936"/>
          </a:xfrm>
          <a:prstGeom prst="rect">
            <a:avLst/>
          </a:prstGeom>
          <a:noFill/>
        </p:spPr>
        <p:txBody>
          <a:bodyPr wrap="none" lIns="0" tIns="0" rIns="0" bIns="0" rtlCol="0">
            <a:noAutofit/>
          </a:bodyPr>
          <a:lstStyle/>
          <a:p>
            <a:pPr>
              <a:lnSpc>
                <a:spcPct val="80000"/>
              </a:lnSpc>
            </a:pPr>
            <a:r>
              <a:rPr lang="en-AU" sz="6000" b="1" dirty="0"/>
              <a:t>1990</a:t>
            </a:r>
            <a:endParaRPr lang="en-AU" sz="4000" dirty="0"/>
          </a:p>
        </p:txBody>
      </p:sp>
      <p:sp>
        <p:nvSpPr>
          <p:cNvPr id="12" name="TextBox 11">
            <a:extLst>
              <a:ext uri="{FF2B5EF4-FFF2-40B4-BE49-F238E27FC236}">
                <a16:creationId xmlns:a16="http://schemas.microsoft.com/office/drawing/2014/main" id="{D205754B-C35C-438E-ACD9-2808F21F3CD5}"/>
              </a:ext>
            </a:extLst>
          </p:cNvPr>
          <p:cNvSpPr txBox="1"/>
          <p:nvPr/>
        </p:nvSpPr>
        <p:spPr>
          <a:xfrm>
            <a:off x="5074921" y="5578245"/>
            <a:ext cx="1018440" cy="359338"/>
          </a:xfrm>
          <a:prstGeom prst="rect">
            <a:avLst/>
          </a:prstGeom>
          <a:noFill/>
        </p:spPr>
        <p:txBody>
          <a:bodyPr wrap="none" lIns="0" tIns="0" rIns="0" bIns="0" rtlCol="0">
            <a:noAutofit/>
          </a:bodyPr>
          <a:lstStyle/>
          <a:p>
            <a:pPr>
              <a:lnSpc>
                <a:spcPct val="80000"/>
              </a:lnSpc>
            </a:pPr>
            <a:r>
              <a:rPr lang="en-AU" sz="3000" b="1" dirty="0" err="1"/>
              <a:t>前半</a:t>
            </a:r>
            <a:endParaRPr lang="en-AU" sz="3000" b="1" dirty="0"/>
          </a:p>
        </p:txBody>
      </p:sp>
      <p:sp>
        <p:nvSpPr>
          <p:cNvPr id="13" name="TextBox 12">
            <a:extLst>
              <a:ext uri="{FF2B5EF4-FFF2-40B4-BE49-F238E27FC236}">
                <a16:creationId xmlns:a16="http://schemas.microsoft.com/office/drawing/2014/main" id="{C74E8882-8DDB-41D7-B0C6-BBE23D1E7EE3}"/>
              </a:ext>
            </a:extLst>
          </p:cNvPr>
          <p:cNvSpPr txBox="1"/>
          <p:nvPr/>
        </p:nvSpPr>
        <p:spPr>
          <a:xfrm>
            <a:off x="3543300" y="1785936"/>
            <a:ext cx="2267565" cy="976929"/>
          </a:xfrm>
          <a:prstGeom prst="rect">
            <a:avLst/>
          </a:prstGeom>
          <a:noFill/>
        </p:spPr>
        <p:txBody>
          <a:bodyPr wrap="square" lIns="0" tIns="0" rIns="0" bIns="0" rtlCol="0">
            <a:noAutofit/>
          </a:bodyPr>
          <a:lstStyle/>
          <a:p>
            <a:pPr>
              <a:lnSpc>
                <a:spcPct val="90000"/>
              </a:lnSpc>
            </a:pPr>
            <a:r>
              <a:rPr lang="ja-JP" altLang="en-US" sz="1400"/>
              <a:t>古木の認定と保存を目的とした「</a:t>
            </a:r>
            <a:r>
              <a:rPr lang="en-US" altLang="ja-JP" sz="1400" dirty="0"/>
              <a:t>The Barossa Old Vine Charter</a:t>
            </a:r>
            <a:r>
              <a:rPr lang="ja-JP" altLang="en-US" sz="1400"/>
              <a:t>（バロッサ古樹憲章）」が</a:t>
            </a:r>
            <a:r>
              <a:rPr lang="ja-JP" altLang="en-AU" sz="1400"/>
              <a:t>設立</a:t>
            </a:r>
            <a:r>
              <a:rPr lang="ja-JP" altLang="en-US" sz="1400"/>
              <a:t>される。</a:t>
            </a:r>
            <a:endParaRPr lang="ja-JP" altLang="en-US" sz="1400" dirty="0"/>
          </a:p>
        </p:txBody>
      </p:sp>
      <p:sp>
        <p:nvSpPr>
          <p:cNvPr id="14" name="TextBox 13">
            <a:extLst>
              <a:ext uri="{FF2B5EF4-FFF2-40B4-BE49-F238E27FC236}">
                <a16:creationId xmlns:a16="http://schemas.microsoft.com/office/drawing/2014/main" id="{B86E87EC-BFD9-4175-883E-2303FD5A7CD3}"/>
              </a:ext>
            </a:extLst>
          </p:cNvPr>
          <p:cNvSpPr txBox="1"/>
          <p:nvPr/>
        </p:nvSpPr>
        <p:spPr>
          <a:xfrm>
            <a:off x="3556358" y="998078"/>
            <a:ext cx="2027783" cy="554497"/>
          </a:xfrm>
          <a:prstGeom prst="rect">
            <a:avLst/>
          </a:prstGeom>
          <a:noFill/>
        </p:spPr>
        <p:txBody>
          <a:bodyPr wrap="none" lIns="0" tIns="0" rIns="0" bIns="0" rtlCol="0">
            <a:noAutofit/>
          </a:bodyPr>
          <a:lstStyle/>
          <a:p>
            <a:pPr>
              <a:lnSpc>
                <a:spcPct val="80000"/>
              </a:lnSpc>
            </a:pPr>
            <a:r>
              <a:rPr lang="en-AU" sz="6800" b="1" dirty="0"/>
              <a:t>2009</a:t>
            </a:r>
            <a:endParaRPr lang="en-AU" sz="6800" dirty="0"/>
          </a:p>
        </p:txBody>
      </p:sp>
      <p:sp>
        <p:nvSpPr>
          <p:cNvPr id="18" name="TextBox 17">
            <a:extLst>
              <a:ext uri="{FF2B5EF4-FFF2-40B4-BE49-F238E27FC236}">
                <a16:creationId xmlns:a16="http://schemas.microsoft.com/office/drawing/2014/main" id="{1C550E13-BB72-47AF-8D5D-69956D72ABB1}"/>
              </a:ext>
            </a:extLst>
          </p:cNvPr>
          <p:cNvSpPr txBox="1"/>
          <p:nvPr/>
        </p:nvSpPr>
        <p:spPr>
          <a:xfrm>
            <a:off x="2562529" y="5736878"/>
            <a:ext cx="888591" cy="304189"/>
          </a:xfrm>
          <a:prstGeom prst="rect">
            <a:avLst/>
          </a:prstGeom>
          <a:noFill/>
        </p:spPr>
        <p:txBody>
          <a:bodyPr wrap="none" lIns="0" tIns="0" rIns="0" bIns="0" rtlCol="0">
            <a:noAutofit/>
          </a:bodyPr>
          <a:lstStyle/>
          <a:p>
            <a:pPr>
              <a:lnSpc>
                <a:spcPct val="80000"/>
              </a:lnSpc>
            </a:pPr>
            <a:r>
              <a:rPr lang="en-AU" sz="3000" b="1" dirty="0" err="1"/>
              <a:t>後半</a:t>
            </a:r>
            <a:endParaRPr lang="en-AU" sz="3000" b="1" dirty="0"/>
          </a:p>
        </p:txBody>
      </p:sp>
      <p:sp>
        <p:nvSpPr>
          <p:cNvPr id="16" name="TextBox 15">
            <a:extLst>
              <a:ext uri="{FF2B5EF4-FFF2-40B4-BE49-F238E27FC236}">
                <a16:creationId xmlns:a16="http://schemas.microsoft.com/office/drawing/2014/main" id="{03AF8766-5EEB-4F38-A3D2-770CF0EFCEEE}"/>
              </a:ext>
            </a:extLst>
          </p:cNvPr>
          <p:cNvSpPr txBox="1"/>
          <p:nvPr/>
        </p:nvSpPr>
        <p:spPr>
          <a:xfrm>
            <a:off x="3167244" y="5278385"/>
            <a:ext cx="2686052" cy="561976"/>
          </a:xfrm>
          <a:prstGeom prst="rect">
            <a:avLst/>
          </a:prstGeom>
          <a:noFill/>
        </p:spPr>
        <p:txBody>
          <a:bodyPr wrap="none" lIns="0" tIns="0" rIns="0" bIns="0" rtlCol="0">
            <a:noAutofit/>
          </a:bodyPr>
          <a:lstStyle/>
          <a:p>
            <a:pPr>
              <a:lnSpc>
                <a:spcPct val="80000"/>
              </a:lnSpc>
            </a:pPr>
            <a:r>
              <a:rPr lang="en-AU" sz="5500" b="1" dirty="0"/>
              <a:t>–2000</a:t>
            </a:r>
            <a:endParaRPr lang="en-AU" sz="4000" dirty="0"/>
          </a:p>
        </p:txBody>
      </p:sp>
      <p:sp>
        <p:nvSpPr>
          <p:cNvPr id="17" name="TextBox 16">
            <a:extLst>
              <a:ext uri="{FF2B5EF4-FFF2-40B4-BE49-F238E27FC236}">
                <a16:creationId xmlns:a16="http://schemas.microsoft.com/office/drawing/2014/main" id="{16A05C4D-0A7F-4DFC-9497-60BD2F04EA90}"/>
              </a:ext>
            </a:extLst>
          </p:cNvPr>
          <p:cNvSpPr txBox="1"/>
          <p:nvPr/>
        </p:nvSpPr>
        <p:spPr>
          <a:xfrm>
            <a:off x="6800233" y="4411130"/>
            <a:ext cx="2256985" cy="589936"/>
          </a:xfrm>
          <a:prstGeom prst="rect">
            <a:avLst/>
          </a:prstGeom>
          <a:noFill/>
        </p:spPr>
        <p:txBody>
          <a:bodyPr wrap="none" lIns="0" tIns="0" rIns="0" bIns="0" rtlCol="0">
            <a:noAutofit/>
          </a:bodyPr>
          <a:lstStyle/>
          <a:p>
            <a:pPr>
              <a:lnSpc>
                <a:spcPct val="80000"/>
              </a:lnSpc>
            </a:pPr>
            <a:r>
              <a:rPr lang="en-AU" sz="6000" b="1" dirty="0"/>
              <a:t>2010</a:t>
            </a:r>
            <a:r>
              <a:rPr lang="en-AU" sz="4000" b="1" dirty="0"/>
              <a:t>年代</a:t>
            </a:r>
            <a:endParaRPr lang="en-AU" sz="4000" dirty="0"/>
          </a:p>
        </p:txBody>
      </p:sp>
      <p:sp>
        <p:nvSpPr>
          <p:cNvPr id="19" name="TextBox 18">
            <a:extLst>
              <a:ext uri="{FF2B5EF4-FFF2-40B4-BE49-F238E27FC236}">
                <a16:creationId xmlns:a16="http://schemas.microsoft.com/office/drawing/2014/main" id="{03AF8766-5EEB-4F38-A3D2-770CF0EFCEEE}"/>
              </a:ext>
            </a:extLst>
          </p:cNvPr>
          <p:cNvSpPr txBox="1"/>
          <p:nvPr/>
        </p:nvSpPr>
        <p:spPr>
          <a:xfrm>
            <a:off x="6800233" y="5039166"/>
            <a:ext cx="2686052" cy="561976"/>
          </a:xfrm>
          <a:prstGeom prst="rect">
            <a:avLst/>
          </a:prstGeom>
          <a:noFill/>
        </p:spPr>
        <p:txBody>
          <a:bodyPr wrap="none" lIns="0" tIns="0" rIns="0" bIns="0" rtlCol="0">
            <a:noAutofit/>
          </a:bodyPr>
          <a:lstStyle/>
          <a:p>
            <a:pPr>
              <a:lnSpc>
                <a:spcPct val="80000"/>
              </a:lnSpc>
            </a:pPr>
            <a:r>
              <a:rPr lang="en-AU" sz="4000" b="1" dirty="0" err="1"/>
              <a:t>から現在</a:t>
            </a:r>
            <a:endParaRPr lang="en-AU" sz="4000" dirty="0"/>
          </a:p>
        </p:txBody>
      </p:sp>
    </p:spTree>
    <p:extLst>
      <p:ext uri="{BB962C8B-B14F-4D97-AF65-F5344CB8AC3E}">
        <p14:creationId xmlns:p14="http://schemas.microsoft.com/office/powerpoint/2010/main" val="3489256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DE7AD9D-55AC-487B-9ECB-5751FEA587E4}"/>
              </a:ext>
            </a:extLst>
          </p:cNvPr>
          <p:cNvSpPr txBox="1">
            <a:spLocks/>
          </p:cNvSpPr>
          <p:nvPr/>
        </p:nvSpPr>
        <p:spPr>
          <a:xfrm>
            <a:off x="5958073" y="3957070"/>
            <a:ext cx="3203166" cy="2140974"/>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98000"/>
              </a:lnSpc>
              <a:buNone/>
            </a:pPr>
            <a:r>
              <a:rPr lang="ja-JP" altLang="en-US">
                <a:solidFill>
                  <a:schemeClr val="bg1"/>
                </a:solidFill>
              </a:rPr>
              <a:t>バロッサは、地理的に以下の地区に分類されます。</a:t>
            </a:r>
          </a:p>
          <a:p>
            <a:pPr>
              <a:lnSpc>
                <a:spcPct val="98000"/>
              </a:lnSpc>
            </a:pPr>
            <a:r>
              <a:rPr lang="en-AU" dirty="0" err="1">
                <a:solidFill>
                  <a:schemeClr val="bg1"/>
                </a:solidFill>
              </a:rPr>
              <a:t>バロッサ・ヴァレ</a:t>
            </a:r>
            <a:r>
              <a:rPr lang="en-AU" dirty="0">
                <a:solidFill>
                  <a:schemeClr val="bg1"/>
                </a:solidFill>
              </a:rPr>
              <a:t>ー</a:t>
            </a:r>
          </a:p>
          <a:p>
            <a:pPr>
              <a:lnSpc>
                <a:spcPct val="98000"/>
              </a:lnSpc>
            </a:pPr>
            <a:r>
              <a:rPr lang="en-AU" dirty="0" err="1">
                <a:solidFill>
                  <a:schemeClr val="bg1"/>
                </a:solidFill>
              </a:rPr>
              <a:t>イーデン・ヴァレ</a:t>
            </a:r>
            <a:r>
              <a:rPr lang="en-AU" dirty="0">
                <a:solidFill>
                  <a:schemeClr val="bg1"/>
                </a:solidFill>
              </a:rPr>
              <a:t>ー</a:t>
            </a:r>
          </a:p>
          <a:p>
            <a:pPr>
              <a:lnSpc>
                <a:spcPct val="98000"/>
              </a:lnSpc>
            </a:pPr>
            <a:r>
              <a:rPr lang="en-AU" dirty="0" err="1">
                <a:solidFill>
                  <a:schemeClr val="bg1"/>
                </a:solidFill>
              </a:rPr>
              <a:t>ハイ・イーデン小地区</a:t>
            </a:r>
            <a:endParaRPr lang="en-AU" dirty="0">
              <a:solidFill>
                <a:schemeClr val="bg1"/>
              </a:solidFill>
            </a:endParaRPr>
          </a:p>
          <a:p>
            <a:pPr>
              <a:lnSpc>
                <a:spcPct val="98000"/>
              </a:lnSpc>
            </a:pPr>
            <a:endParaRPr lang="en-AU" dirty="0">
              <a:solidFill>
                <a:schemeClr val="bg1"/>
              </a:solidFill>
            </a:endParaRPr>
          </a:p>
        </p:txBody>
      </p:sp>
      <p:sp>
        <p:nvSpPr>
          <p:cNvPr id="5" name="object 4">
            <a:extLst>
              <a:ext uri="{FF2B5EF4-FFF2-40B4-BE49-F238E27FC236}">
                <a16:creationId xmlns:a16="http://schemas.microsoft.com/office/drawing/2014/main" id="{052EF78C-F87F-4902-81F9-F5AD2068C0FF}"/>
              </a:ext>
            </a:extLst>
          </p:cNvPr>
          <p:cNvSpPr txBox="1"/>
          <p:nvPr/>
        </p:nvSpPr>
        <p:spPr>
          <a:xfrm>
            <a:off x="2716404" y="1363896"/>
            <a:ext cx="7115853" cy="1979379"/>
          </a:xfrm>
          <a:prstGeom prst="rect">
            <a:avLst/>
          </a:prstGeom>
        </p:spPr>
        <p:txBody>
          <a:bodyPr vert="horz" wrap="square" lIns="0" tIns="12700" rIns="0" bIns="0" rtlCol="0">
            <a:noAutofit/>
          </a:bodyPr>
          <a:lstStyle/>
          <a:p>
            <a:pPr>
              <a:lnSpc>
                <a:spcPct val="80000"/>
              </a:lnSpc>
              <a:tabLst>
                <a:tab pos="1274445" algn="l"/>
              </a:tabLst>
            </a:pPr>
            <a:r>
              <a:rPr lang="en-AU" sz="5000" b="1" dirty="0" err="1">
                <a:solidFill>
                  <a:schemeClr val="accent1"/>
                </a:solidFill>
                <a:cs typeface="Hellix"/>
              </a:rPr>
              <a:t>多様性がもたらす</a:t>
            </a:r>
            <a:r>
              <a:rPr lang="en-AU" sz="5000" b="1" dirty="0">
                <a:solidFill>
                  <a:schemeClr val="accent1"/>
                </a:solidFill>
                <a:cs typeface="Hellix"/>
              </a:rPr>
              <a:t> </a:t>
            </a:r>
          </a:p>
          <a:p>
            <a:pPr>
              <a:lnSpc>
                <a:spcPct val="80000"/>
              </a:lnSpc>
              <a:tabLst>
                <a:tab pos="1274445" algn="l"/>
              </a:tabLst>
            </a:pPr>
            <a:r>
              <a:rPr lang="en-AU" sz="5000" b="1" dirty="0" err="1">
                <a:solidFill>
                  <a:schemeClr val="bg1"/>
                </a:solidFill>
                <a:latin typeface="+mj-lt"/>
                <a:cs typeface="Hellix"/>
              </a:rPr>
              <a:t>地理・気候・土壌</a:t>
            </a:r>
            <a:endParaRPr lang="en-AU" sz="5000" b="1" dirty="0">
              <a:solidFill>
                <a:schemeClr val="bg1"/>
              </a:solidFill>
              <a:latin typeface="+mj-lt"/>
              <a:cs typeface="Hellix"/>
            </a:endParaRPr>
          </a:p>
          <a:p>
            <a:pPr>
              <a:lnSpc>
                <a:spcPct val="80000"/>
              </a:lnSpc>
              <a:tabLst>
                <a:tab pos="1274445" algn="l"/>
              </a:tabLst>
            </a:pPr>
            <a:endParaRPr lang="en-AU" sz="5000" b="1" dirty="0">
              <a:solidFill>
                <a:schemeClr val="accent1"/>
              </a:solidFill>
              <a:latin typeface="+mj-lt"/>
              <a:cs typeface="Hellix"/>
            </a:endParaRPr>
          </a:p>
        </p:txBody>
      </p:sp>
    </p:spTree>
    <p:extLst>
      <p:ext uri="{BB962C8B-B14F-4D97-AF65-F5344CB8AC3E}">
        <p14:creationId xmlns:p14="http://schemas.microsoft.com/office/powerpoint/2010/main" val="2773827498"/>
      </p:ext>
    </p:extLst>
  </p:cSld>
  <p:clrMapOvr>
    <a:masterClrMapping/>
  </p:clrMapOvr>
</p:sld>
</file>

<file path=ppt/theme/theme1.xml><?xml version="1.0" encoding="utf-8"?>
<a:theme xmlns:a="http://schemas.openxmlformats.org/drawingml/2006/main" name="Slide layouts">
  <a:themeElements>
    <a:clrScheme name="Wine Australia">
      <a:dk1>
        <a:sysClr val="windowText" lastClr="000000"/>
      </a:dk1>
      <a:lt1>
        <a:sysClr val="window" lastClr="FFFFFF"/>
      </a:lt1>
      <a:dk2>
        <a:srgbClr val="000000"/>
      </a:dk2>
      <a:lt2>
        <a:srgbClr val="F8F8F8"/>
      </a:lt2>
      <a:accent1>
        <a:srgbClr val="F40000"/>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PPT 2016 Template_16x9.potx" id="{90B4C5AB-49DD-4CE7-B257-1CE91E709E62}" vid="{EB9991EE-BA41-474A-A519-EAA7DE5E9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6352</Words>
  <Application>Microsoft Office PowerPoint</Application>
  <PresentationFormat>Custom</PresentationFormat>
  <Paragraphs>525</Paragraphs>
  <Slides>39</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Mistral</vt:lpstr>
      <vt:lpstr>Slide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 goes here</vt:lpstr>
      <vt:lpstr>ワインの名前をここに入力</vt:lpstr>
      <vt:lpstr>Tyrrell's Wines Winemaker's Selection Vat 8 Hunter  Shiraz Cabernet 2014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16</cp:revision>
  <dcterms:created xsi:type="dcterms:W3CDTF">2018-07-25T07:02:59Z</dcterms:created>
  <dcterms:modified xsi:type="dcterms:W3CDTF">2022-09-14T01:28:22Z</dcterms:modified>
</cp:coreProperties>
</file>